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5" r:id="rId11"/>
    <p:sldId id="276" r:id="rId12"/>
    <p:sldId id="277" r:id="rId13"/>
    <p:sldId id="278" r:id="rId14"/>
    <p:sldId id="268" r:id="rId15"/>
    <p:sldId id="269" r:id="rId16"/>
    <p:sldId id="270" r:id="rId17"/>
    <p:sldId id="272" r:id="rId18"/>
    <p:sldId id="280" r:id="rId19"/>
    <p:sldId id="274" r:id="rId20"/>
    <p:sldId id="27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varScale="1">
        <p:scale>
          <a:sx n="107" d="100"/>
          <a:sy n="107" d="100"/>
        </p:scale>
        <p:origin x="11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64560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0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53210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92315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9148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2240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3843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87552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44951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00024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38438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https://www.ksb.com/centrifugal-pump-lexicon/noise-in-pumps-and-systems/191140/</a:t>
            </a: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102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Shape 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252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0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Shape 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
              <a:t>Just to recap, we have been working on a Tesla Pump, which is a series of flat disks with a shaft through the center, which is connected to a motor that causes the system to spin. The disks are enclosed in a housing, and fluid flows in through an inlet in the center, and flows through holes placed on the disks, and move centripetally outward.</a:t>
            </a:r>
            <a:br>
              <a:rPr lang="en"/>
            </a:br>
            <a:r>
              <a:rPr lang="en"/>
              <a:t/>
            </a:r>
            <a:br>
              <a:rPr lang="en"/>
            </a:br>
            <a:r>
              <a:rPr lang="en"/>
              <a:t>What propels the fluid outward is the boundary layer effect, which is a phenomenon caused by the fluid’s viscosity. The part of the fluid directly in contact with the edges of the disks attaches, and the centripetal force of the spinning disks forces the fluid out. As more fluid flows in, the fluid already in the system is also pushed normal to the disks as well. The centripetal force that pushes the fluid out is directly proportional to the motor’s rotational speed.</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469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Shape 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162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Shape 1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665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Shape 1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
              <a:t>NASA wants to develop a tesla pump that is capable of mixing and transporting cryogenic fluid which can be used to fuel spacecraft. However, our main goal is to make this work with water, with cryogenic materials being a bonus. Our goals of 15 gallons per minute and 5 psi pressure rise are for water specifically.</a:t>
            </a:r>
            <a:br>
              <a:rPr lang="en"/>
            </a:br>
            <a:r>
              <a:rPr lang="en"/>
              <a:t/>
            </a:r>
            <a:br>
              <a:rPr lang="en"/>
            </a:br>
            <a:r>
              <a:rPr lang="en"/>
              <a:t>The mixing maximizes the effectiveness of the fluid by preventing stratification, and the pump should also be able to transfer the fluid from one tank to another if needed.</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411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Shape 1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 dirty="0"/>
              <a:t>We were originally pondering between a design that had two bearings; one at the top and one at the bottom of the housing, and then a cantilever design, where there are two bearings below the housing, one connecting the housing to the shaft, and another connecting the shaft to the tank.</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7895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Shape 1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
              <a:t>Originally, we selected a divergent style housing, which gradually increases the radius of curvature of the outlet, as opposed to a steep 90 degree bend in the cylindrical style housing. This allows for a smoother transition and less pressure loss while exiting the pump.</a:t>
            </a:r>
            <a:endParaRPr/>
          </a:p>
          <a:p>
            <a:pPr marL="0" marR="0" lvl="0" indent="0" algn="l" rtl="0">
              <a:spcBef>
                <a:spcPts val="0"/>
              </a:spcBef>
              <a:spcAft>
                <a:spcPts val="0"/>
              </a:spcAft>
              <a:buClr>
                <a:schemeClr val="dk1"/>
              </a:buClr>
              <a:buSzPts val="1100"/>
              <a:buFont typeface="Arial"/>
              <a:buNone/>
            </a:pPr>
            <a:endParaRPr/>
          </a:p>
          <a:p>
            <a:pPr marL="0" marR="0" lvl="0" indent="0" algn="l" rtl="0">
              <a:spcBef>
                <a:spcPts val="0"/>
              </a:spcBef>
              <a:spcAft>
                <a:spcPts val="0"/>
              </a:spcAft>
              <a:buClr>
                <a:schemeClr val="dk1"/>
              </a:buClr>
              <a:buSzPts val="1100"/>
              <a:buFont typeface="Arial"/>
              <a:buNone/>
            </a:pPr>
            <a:r>
              <a:rPr lang="en"/>
              <a:t>However, we are no longer leaning towards this, as we have discovered that it will be difficult to weld a design like this with stainless steel. We will still attempt it, but the simpler Cylindrical style housing is looking more feasible. </a:t>
            </a:r>
            <a:endParaRPr/>
          </a:p>
          <a:p>
            <a:pPr marL="0" marR="0" lvl="0" indent="0" algn="l" rtl="0">
              <a:spcBef>
                <a:spcPts val="0"/>
              </a:spcBef>
              <a:spcAft>
                <a:spcPts val="0"/>
              </a:spcAft>
              <a:buClr>
                <a:schemeClr val="dk1"/>
              </a:buClr>
              <a:buSzPts val="1100"/>
              <a:buFont typeface="Arial"/>
              <a:buNone/>
            </a:pPr>
            <a:endParaRPr/>
          </a:p>
          <a:p>
            <a:pPr marL="0" marR="0" lvl="0" indent="0" algn="l" rtl="0">
              <a:spcBef>
                <a:spcPts val="0"/>
              </a:spcBef>
              <a:spcAft>
                <a:spcPts val="0"/>
              </a:spcAft>
              <a:buClr>
                <a:schemeClr val="dk1"/>
              </a:buClr>
              <a:buSzPts val="1100"/>
              <a:buFont typeface="Arial"/>
              <a:buNone/>
            </a:pPr>
            <a:r>
              <a:rPr lang="en"/>
              <a:t>To recap, we chose stainless steel (316SS) over aluminum due to its increased capabilities in handling cryogenic fluids, since the lowest operating temperature for aluminum was reported higher than that of the boiling point on nitrogen, making liquid nitrogen unusable in this project.</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260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0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200150"/>
            <a:ext cx="7772400" cy="11025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3" name="Shape 13"/>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Noto Sans Symbols"/>
              <a:buNone/>
              <a:defRPr sz="3200" b="0" i="0" u="none" strike="noStrike" cap="none">
                <a:solidFill>
                  <a:srgbClr val="888888"/>
                </a:solidFill>
                <a:latin typeface="Arial"/>
                <a:ea typeface="Arial"/>
                <a:cs typeface="Arial"/>
                <a:sym typeface="Arial"/>
              </a:defRPr>
            </a:lvl1pPr>
            <a:lvl2pPr marR="0" lvl="1" algn="ctr" rtl="0">
              <a:lnSpc>
                <a:spcPct val="100000"/>
              </a:lnSpc>
              <a:spcBef>
                <a:spcPts val="560"/>
              </a:spcBef>
              <a:spcAft>
                <a:spcPts val="0"/>
              </a:spcAft>
              <a:buClr>
                <a:srgbClr val="888888"/>
              </a:buClr>
              <a:buSzPts val="2800"/>
              <a:buFont typeface="Noto Sans Symbols"/>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 name="Shape 19"/>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04800" y="0"/>
            <a:ext cx="8229600" cy="5715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2" name="Shape 22"/>
          <p:cNvSpPr txBox="1">
            <a:spLocks noGrp="1"/>
          </p:cNvSpPr>
          <p:nvPr>
            <p:ph type="body" idx="1"/>
          </p:nvPr>
        </p:nvSpPr>
        <p:spPr>
          <a:xfrm>
            <a:off x="457200" y="800100"/>
            <a:ext cx="4038600" cy="36006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2"/>
          </p:nvPr>
        </p:nvSpPr>
        <p:spPr>
          <a:xfrm>
            <a:off x="4648200" y="800100"/>
            <a:ext cx="4038600" cy="36006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49179" y="0"/>
            <a:ext cx="8229600" cy="5715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6" name="Shape 26"/>
          <p:cNvSpPr txBox="1">
            <a:spLocks noGrp="1"/>
          </p:cNvSpPr>
          <p:nvPr>
            <p:ph type="body" idx="1"/>
          </p:nvPr>
        </p:nvSpPr>
        <p:spPr>
          <a:xfrm>
            <a:off x="457200" y="800101"/>
            <a:ext cx="4040100" cy="4572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457200" y="1314451"/>
            <a:ext cx="4040100" cy="3086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3"/>
          </p:nvPr>
        </p:nvSpPr>
        <p:spPr>
          <a:xfrm>
            <a:off x="4645025" y="800101"/>
            <a:ext cx="4041900" cy="4572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4"/>
          </p:nvPr>
        </p:nvSpPr>
        <p:spPr>
          <a:xfrm>
            <a:off x="4645025" y="1314451"/>
            <a:ext cx="4041900" cy="3086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38978"/>
            <a:ext cx="8229600" cy="5715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2" name="Shape 32" descr="mailbox://C%7C/Documents%20and%20Settings/Emmanuel%20Collins/Application%20Data/Thunderbird/Profiles/zb681exv.default/Mail/mail.eng.fsu.edu/Inbox?number=2414370388&amp;part=1.1.2&amp;filename=7oNBg.png"/>
          <p:cNvSpPr/>
          <p:nvPr/>
        </p:nvSpPr>
        <p:spPr>
          <a:xfrm>
            <a:off x="155575" y="-273844"/>
            <a:ext cx="9525000" cy="57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Shape 33" descr="mailbox://C%7C/Documents%20and%20Settings/Emmanuel%20Collins/Application%20Data/Thunderbird/Profiles/zb681exv.default/Mail/mail.eng.fsu.edu/Inbox?number=2414370388&amp;part=1.1.2&amp;filename=7oNBg.png"/>
          <p:cNvSpPr/>
          <p:nvPr/>
        </p:nvSpPr>
        <p:spPr>
          <a:xfrm>
            <a:off x="155575" y="-273844"/>
            <a:ext cx="9525000" cy="57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800100"/>
            <a:ext cx="30084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7" name="Shape 37"/>
          <p:cNvSpPr txBox="1">
            <a:spLocks noGrp="1"/>
          </p:cNvSpPr>
          <p:nvPr>
            <p:ph type="body" idx="1"/>
          </p:nvPr>
        </p:nvSpPr>
        <p:spPr>
          <a:xfrm>
            <a:off x="3581400" y="800100"/>
            <a:ext cx="5105400" cy="3600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57200" y="1657350"/>
            <a:ext cx="3008400" cy="2743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800100"/>
            <a:ext cx="2133600" cy="273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8686800" y="0"/>
            <a:ext cx="4572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43" name="Shape 43"/>
          <p:cNvSpPr>
            <a:spLocks noGrp="1"/>
          </p:cNvSpPr>
          <p:nvPr>
            <p:ph type="pic" idx="2"/>
          </p:nvPr>
        </p:nvSpPr>
        <p:spPr>
          <a:xfrm>
            <a:off x="1792288" y="800099"/>
            <a:ext cx="5486400" cy="27456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1792288" y="4025503"/>
            <a:ext cx="5486400" cy="375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800100"/>
            <a:ext cx="2133600" cy="273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8686800" y="0"/>
            <a:ext cx="4572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457200" y="863385"/>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7" name="Shape 7"/>
          <p:cNvCxnSpPr/>
          <p:nvPr/>
        </p:nvCxnSpPr>
        <p:spPr>
          <a:xfrm>
            <a:off x="0" y="628650"/>
            <a:ext cx="9144000" cy="0"/>
          </a:xfrm>
          <a:prstGeom prst="straightConnector1">
            <a:avLst/>
          </a:prstGeom>
          <a:noFill/>
          <a:ln w="44450" cap="flat" cmpd="sng">
            <a:solidFill>
              <a:srgbClr val="236192"/>
            </a:solidFill>
            <a:prstDash val="solid"/>
            <a:round/>
            <a:headEnd type="none" w="sm" len="sm"/>
            <a:tailEnd type="none" w="sm" len="sm"/>
          </a:ln>
        </p:spPr>
      </p:cxnSp>
      <p:sp>
        <p:nvSpPr>
          <p:cNvPr id="8" name="Shape 8"/>
          <p:cNvSpPr txBox="1"/>
          <p:nvPr/>
        </p:nvSpPr>
        <p:spPr>
          <a:xfrm>
            <a:off x="152400" y="1"/>
            <a:ext cx="8839200" cy="57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p:txBody>
      </p:sp>
      <p:pic>
        <p:nvPicPr>
          <p:cNvPr id="9" name="Shape 9"/>
          <p:cNvPicPr preferRelativeResize="0"/>
          <p:nvPr/>
        </p:nvPicPr>
        <p:blipFill rotWithShape="1">
          <a:blip r:embed="rId10">
            <a:alphaModFix/>
          </a:blip>
          <a:srcRect/>
          <a:stretch/>
        </p:blipFill>
        <p:spPr>
          <a:xfrm>
            <a:off x="0" y="4629150"/>
            <a:ext cx="9144000" cy="514200"/>
          </a:xfrm>
          <a:prstGeom prst="rect">
            <a:avLst/>
          </a:prstGeom>
          <a:noFill/>
          <a:ln>
            <a:noFill/>
          </a:ln>
        </p:spPr>
      </p:pic>
      <p:sp>
        <p:nvSpPr>
          <p:cNvPr id="10" name="Shape 10"/>
          <p:cNvSpPr txBox="1"/>
          <p:nvPr/>
        </p:nvSpPr>
        <p:spPr>
          <a:xfrm>
            <a:off x="8686800" y="4868754"/>
            <a:ext cx="4572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400"/>
              <a:buFont typeface="Arial"/>
              <a:buNone/>
            </a:pPr>
            <a:fld id="{00000000-1234-1234-1234-123412341234}" type="slidenum">
              <a:rPr lang="en" sz="1600" b="0" i="0" u="none" strike="noStrike" cap="none">
                <a:solidFill>
                  <a:schemeClr val="dk1"/>
                </a:solidFill>
                <a:latin typeface="Arial"/>
                <a:ea typeface="Arial"/>
                <a:cs typeface="Arial"/>
                <a:sym typeface="Arial"/>
              </a:rPr>
              <a:t>‹#›</a:t>
            </a:fld>
            <a:endParaRPr sz="16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direct.com/science/article/pii/S2213290216300086"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www.motionindustries.com/taxonomy/Bearings/browse/e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1371594" y="4326725"/>
            <a:ext cx="59001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Shape 52"/>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rgbClr val="1A1A1A"/>
              </a:solidFill>
              <a:latin typeface="Raleway"/>
              <a:ea typeface="Raleway"/>
              <a:cs typeface="Raleway"/>
              <a:sym typeface="Raleway"/>
            </a:endParaRPr>
          </a:p>
        </p:txBody>
      </p:sp>
      <p:pic>
        <p:nvPicPr>
          <p:cNvPr id="53" name="Shape 53"/>
          <p:cNvPicPr preferRelativeResize="0"/>
          <p:nvPr/>
        </p:nvPicPr>
        <p:blipFill rotWithShape="1">
          <a:blip r:embed="rId3">
            <a:alphaModFix/>
          </a:blip>
          <a:srcRect/>
          <a:stretch/>
        </p:blipFill>
        <p:spPr>
          <a:xfrm>
            <a:off x="990600" y="908550"/>
            <a:ext cx="7162800" cy="1371600"/>
          </a:xfrm>
          <a:prstGeom prst="rect">
            <a:avLst/>
          </a:prstGeom>
          <a:noFill/>
          <a:ln>
            <a:noFill/>
          </a:ln>
        </p:spPr>
      </p:pic>
      <p:sp>
        <p:nvSpPr>
          <p:cNvPr id="54" name="Shape 54"/>
          <p:cNvSpPr txBox="1"/>
          <p:nvPr/>
        </p:nvSpPr>
        <p:spPr>
          <a:xfrm>
            <a:off x="1646300" y="2908175"/>
            <a:ext cx="5753100" cy="158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Design Review </a:t>
            </a:r>
            <a:r>
              <a:rPr lang="en" sz="2000"/>
              <a:t>4</a:t>
            </a:r>
            <a:endParaRPr/>
          </a:p>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Patrick Duggan, Eric Goff, Garrett Hart</a:t>
            </a:r>
            <a:endParaRPr/>
          </a:p>
          <a:p>
            <a:pPr marL="0" marR="0" lvl="0" indent="0" algn="ctr" rtl="0">
              <a:lnSpc>
                <a:spcPct val="100000"/>
              </a:lnSpc>
              <a:spcBef>
                <a:spcPts val="0"/>
              </a:spcBef>
              <a:spcAft>
                <a:spcPts val="0"/>
              </a:spcAft>
              <a:buClr>
                <a:srgbClr val="000000"/>
              </a:buClr>
              <a:buSzPts val="2000"/>
              <a:buFont typeface="Arial"/>
              <a:buNone/>
            </a:pPr>
            <a:r>
              <a:rPr lang="en" sz="2000"/>
              <a:t>2/27/2018</a:t>
            </a:r>
            <a:endParaRPr/>
          </a:p>
        </p:txBody>
      </p:sp>
      <p:sp>
        <p:nvSpPr>
          <p:cNvPr id="55" name="Shape 55"/>
          <p:cNvSpPr txBox="1"/>
          <p:nvPr/>
        </p:nvSpPr>
        <p:spPr>
          <a:xfrm>
            <a:off x="2928950" y="2366375"/>
            <a:ext cx="3187800" cy="54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Tesla Pump</a:t>
            </a:r>
            <a:endParaRPr/>
          </a:p>
        </p:txBody>
      </p:sp>
      <p:sp>
        <p:nvSpPr>
          <p:cNvPr id="56" name="Shape 56"/>
          <p:cNvSpPr txBox="1"/>
          <p:nvPr/>
        </p:nvSpPr>
        <p:spPr>
          <a:xfrm>
            <a:off x="7608350" y="4188125"/>
            <a:ext cx="1582200" cy="41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Team 12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237744" y="0"/>
            <a:ext cx="5253000" cy="59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b="1" dirty="0">
                <a:latin typeface="Raleway"/>
                <a:ea typeface="Raleway"/>
                <a:cs typeface="Raleway"/>
                <a:sym typeface="Raleway"/>
              </a:rPr>
              <a:t>Finished Tesla Pump Design</a:t>
            </a:r>
            <a:endParaRPr sz="2600" b="1" dirty="0">
              <a:latin typeface="Raleway"/>
              <a:ea typeface="Raleway"/>
              <a:cs typeface="Raleway"/>
              <a:sym typeface="Raleway"/>
            </a:endParaRPr>
          </a:p>
        </p:txBody>
      </p:sp>
      <p:pic>
        <p:nvPicPr>
          <p:cNvPr id="165" name="Shape 165"/>
          <p:cNvPicPr preferRelativeResize="0"/>
          <p:nvPr/>
        </p:nvPicPr>
        <p:blipFill>
          <a:blip r:embed="rId3">
            <a:alphaModFix/>
          </a:blip>
          <a:stretch>
            <a:fillRect/>
          </a:stretch>
        </p:blipFill>
        <p:spPr>
          <a:xfrm>
            <a:off x="419993" y="1370209"/>
            <a:ext cx="3990391" cy="2916837"/>
          </a:xfrm>
          <a:prstGeom prst="rect">
            <a:avLst/>
          </a:prstGeom>
          <a:noFill/>
          <a:ln>
            <a:noFill/>
          </a:ln>
        </p:spPr>
      </p:pic>
      <p:pic>
        <p:nvPicPr>
          <p:cNvPr id="166" name="Shape 166"/>
          <p:cNvPicPr preferRelativeResize="0"/>
          <p:nvPr/>
        </p:nvPicPr>
        <p:blipFill>
          <a:blip r:embed="rId4">
            <a:alphaModFix/>
          </a:blip>
          <a:stretch>
            <a:fillRect/>
          </a:stretch>
        </p:blipFill>
        <p:spPr>
          <a:xfrm>
            <a:off x="4649122" y="817987"/>
            <a:ext cx="4208425" cy="3434376"/>
          </a:xfrm>
          <a:prstGeom prst="rect">
            <a:avLst/>
          </a:prstGeom>
          <a:noFill/>
          <a:ln>
            <a:noFill/>
          </a:ln>
        </p:spPr>
      </p:pic>
      <p:sp>
        <p:nvSpPr>
          <p:cNvPr id="2" name="TextBox 1"/>
          <p:cNvSpPr txBox="1"/>
          <p:nvPr/>
        </p:nvSpPr>
        <p:spPr>
          <a:xfrm>
            <a:off x="668684" y="995633"/>
            <a:ext cx="3493008" cy="307777"/>
          </a:xfrm>
          <a:prstGeom prst="rect">
            <a:avLst/>
          </a:prstGeom>
          <a:noFill/>
        </p:spPr>
        <p:txBody>
          <a:bodyPr wrap="square" rtlCol="0">
            <a:spAutoFit/>
          </a:bodyPr>
          <a:lstStyle/>
          <a:p>
            <a:r>
              <a:rPr lang="en-US" dirty="0"/>
              <a:t>Table 1. Finished Design Information</a:t>
            </a:r>
          </a:p>
        </p:txBody>
      </p:sp>
      <p:sp>
        <p:nvSpPr>
          <p:cNvPr id="3" name="TextBox 2"/>
          <p:cNvSpPr txBox="1"/>
          <p:nvPr/>
        </p:nvSpPr>
        <p:spPr>
          <a:xfrm>
            <a:off x="5550408" y="4096512"/>
            <a:ext cx="2889504" cy="307777"/>
          </a:xfrm>
          <a:prstGeom prst="rect">
            <a:avLst/>
          </a:prstGeom>
          <a:noFill/>
        </p:spPr>
        <p:txBody>
          <a:bodyPr wrap="square" rtlCol="0">
            <a:spAutoFit/>
          </a:bodyPr>
          <a:lstStyle/>
          <a:p>
            <a:r>
              <a:rPr lang="en-US" dirty="0"/>
              <a:t>Figure 5. Final Design CAD Image</a:t>
            </a:r>
          </a:p>
        </p:txBody>
      </p:sp>
      <p:sp>
        <p:nvSpPr>
          <p:cNvPr id="7" name="Shape 131"/>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Garrett Hart</a:t>
            </a:r>
            <a:endParaRPr/>
          </a:p>
        </p:txBody>
      </p:sp>
      <p:sp>
        <p:nvSpPr>
          <p:cNvPr id="4" name="Rectangle 3">
            <a:extLst>
              <a:ext uri="{FF2B5EF4-FFF2-40B4-BE49-F238E27FC236}">
                <a16:creationId xmlns:a16="http://schemas.microsoft.com/office/drawing/2014/main" id="{4899D6D5-C9E2-443E-8A56-3CB7D30D03C5}"/>
              </a:ext>
            </a:extLst>
          </p:cNvPr>
          <p:cNvSpPr/>
          <p:nvPr/>
        </p:nvSpPr>
        <p:spPr>
          <a:xfrm>
            <a:off x="7910623" y="3155743"/>
            <a:ext cx="793327" cy="233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EB84E76-0CE8-4833-8848-D5B274AC1434}"/>
              </a:ext>
            </a:extLst>
          </p:cNvPr>
          <p:cNvCxnSpPr>
            <a:cxnSpLocks/>
          </p:cNvCxnSpPr>
          <p:nvPr/>
        </p:nvCxnSpPr>
        <p:spPr>
          <a:xfrm flipH="1">
            <a:off x="5499160" y="1149521"/>
            <a:ext cx="761290" cy="356049"/>
          </a:xfrm>
          <a:prstGeom prst="straightConnector1">
            <a:avLst/>
          </a:prstGeom>
          <a:ln w="60325">
            <a:solidFill>
              <a:schemeClr val="accent6">
                <a:lumMod val="7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22AD2177-357E-4028-8C19-4925811716E9}"/>
              </a:ext>
            </a:extLst>
          </p:cNvPr>
          <p:cNvSpPr txBox="1"/>
          <p:nvPr/>
        </p:nvSpPr>
        <p:spPr>
          <a:xfrm>
            <a:off x="6213667" y="956930"/>
            <a:ext cx="1497064" cy="369332"/>
          </a:xfrm>
          <a:prstGeom prst="rect">
            <a:avLst/>
          </a:prstGeom>
          <a:noFill/>
        </p:spPr>
        <p:txBody>
          <a:bodyPr wrap="square" rtlCol="0">
            <a:spAutoFit/>
          </a:bodyPr>
          <a:lstStyle/>
          <a:p>
            <a:r>
              <a:rPr lang="en-US" sz="1800" dirty="0"/>
              <a:t>Motor</a:t>
            </a:r>
            <a:endParaRPr lang="en-US" dirty="0"/>
          </a:p>
        </p:txBody>
      </p:sp>
      <p:cxnSp>
        <p:nvCxnSpPr>
          <p:cNvPr id="15" name="Straight Arrow Connector 14">
            <a:extLst>
              <a:ext uri="{FF2B5EF4-FFF2-40B4-BE49-F238E27FC236}">
                <a16:creationId xmlns:a16="http://schemas.microsoft.com/office/drawing/2014/main" id="{80FE3EAC-287F-47DA-B18D-EBF3EBFB1C02}"/>
              </a:ext>
            </a:extLst>
          </p:cNvPr>
          <p:cNvCxnSpPr>
            <a:cxnSpLocks/>
          </p:cNvCxnSpPr>
          <p:nvPr/>
        </p:nvCxnSpPr>
        <p:spPr>
          <a:xfrm flipH="1">
            <a:off x="6881205" y="3476812"/>
            <a:ext cx="790680" cy="0"/>
          </a:xfrm>
          <a:prstGeom prst="straightConnector1">
            <a:avLst/>
          </a:prstGeom>
          <a:ln w="60325">
            <a:solidFill>
              <a:schemeClr val="accent6">
                <a:lumMod val="7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5B479520-72AD-4C02-830E-A84F3601BA82}"/>
              </a:ext>
            </a:extLst>
          </p:cNvPr>
          <p:cNvSpPr txBox="1"/>
          <p:nvPr/>
        </p:nvSpPr>
        <p:spPr>
          <a:xfrm>
            <a:off x="7671885" y="3349930"/>
            <a:ext cx="1052122" cy="369332"/>
          </a:xfrm>
          <a:prstGeom prst="rect">
            <a:avLst/>
          </a:prstGeom>
          <a:noFill/>
        </p:spPr>
        <p:txBody>
          <a:bodyPr wrap="square" rtlCol="0">
            <a:spAutoFit/>
          </a:bodyPr>
          <a:lstStyle/>
          <a:p>
            <a:r>
              <a:rPr lang="en-US" sz="1800" dirty="0"/>
              <a:t>Pump</a:t>
            </a:r>
            <a:endParaRPr lang="en-US" dirty="0"/>
          </a:p>
        </p:txBody>
      </p:sp>
    </p:spTree>
    <p:extLst>
      <p:ext uri="{BB962C8B-B14F-4D97-AF65-F5344CB8AC3E}">
        <p14:creationId xmlns:p14="http://schemas.microsoft.com/office/powerpoint/2010/main" val="240766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64008" y="0"/>
            <a:ext cx="52530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a:latin typeface="Raleway"/>
                <a:ea typeface="Raleway"/>
                <a:cs typeface="Raleway"/>
                <a:sym typeface="Raleway"/>
              </a:rPr>
              <a:t>Disks and Spacers</a:t>
            </a:r>
            <a:endParaRPr sz="2600" b="1" dirty="0">
              <a:latin typeface="Raleway"/>
              <a:ea typeface="Raleway"/>
              <a:cs typeface="Raleway"/>
              <a:sym typeface="Raleway"/>
            </a:endParaRPr>
          </a:p>
        </p:txBody>
      </p:sp>
      <p:pic>
        <p:nvPicPr>
          <p:cNvPr id="172" name="Shape 172"/>
          <p:cNvPicPr preferRelativeResize="0"/>
          <p:nvPr/>
        </p:nvPicPr>
        <p:blipFill>
          <a:blip r:embed="rId3">
            <a:alphaModFix/>
          </a:blip>
          <a:stretch>
            <a:fillRect/>
          </a:stretch>
        </p:blipFill>
        <p:spPr>
          <a:xfrm>
            <a:off x="301751" y="1331191"/>
            <a:ext cx="3916977" cy="3032334"/>
          </a:xfrm>
          <a:prstGeom prst="rect">
            <a:avLst/>
          </a:prstGeom>
          <a:noFill/>
          <a:ln>
            <a:noFill/>
          </a:ln>
        </p:spPr>
      </p:pic>
      <p:pic>
        <p:nvPicPr>
          <p:cNvPr id="173" name="Shape 173"/>
          <p:cNvPicPr preferRelativeResize="0"/>
          <p:nvPr/>
        </p:nvPicPr>
        <p:blipFill>
          <a:blip r:embed="rId4">
            <a:alphaModFix/>
          </a:blip>
          <a:stretch>
            <a:fillRect/>
          </a:stretch>
        </p:blipFill>
        <p:spPr>
          <a:xfrm>
            <a:off x="4846754" y="1331190"/>
            <a:ext cx="4013782" cy="3032335"/>
          </a:xfrm>
          <a:prstGeom prst="rect">
            <a:avLst/>
          </a:prstGeom>
          <a:noFill/>
          <a:ln>
            <a:noFill/>
          </a:ln>
        </p:spPr>
      </p:pic>
      <p:sp>
        <p:nvSpPr>
          <p:cNvPr id="5" name="Shape 131"/>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Garrett Hart</a:t>
            </a:r>
            <a:endParaRPr/>
          </a:p>
        </p:txBody>
      </p:sp>
      <p:sp>
        <p:nvSpPr>
          <p:cNvPr id="2" name="TextBox 1"/>
          <p:cNvSpPr txBox="1"/>
          <p:nvPr/>
        </p:nvSpPr>
        <p:spPr>
          <a:xfrm>
            <a:off x="301751" y="877824"/>
            <a:ext cx="3538728" cy="307777"/>
          </a:xfrm>
          <a:prstGeom prst="rect">
            <a:avLst/>
          </a:prstGeom>
          <a:noFill/>
        </p:spPr>
        <p:txBody>
          <a:bodyPr wrap="square" rtlCol="0">
            <a:spAutoFit/>
          </a:bodyPr>
          <a:lstStyle/>
          <a:p>
            <a:r>
              <a:rPr lang="en-US" dirty="0"/>
              <a:t>Table 2. Disk Information</a:t>
            </a:r>
          </a:p>
        </p:txBody>
      </p:sp>
      <p:sp>
        <p:nvSpPr>
          <p:cNvPr id="7" name="TextBox 6"/>
          <p:cNvSpPr txBox="1"/>
          <p:nvPr/>
        </p:nvSpPr>
        <p:spPr>
          <a:xfrm>
            <a:off x="4846754" y="877824"/>
            <a:ext cx="3538728" cy="307777"/>
          </a:xfrm>
          <a:prstGeom prst="rect">
            <a:avLst/>
          </a:prstGeom>
          <a:noFill/>
        </p:spPr>
        <p:txBody>
          <a:bodyPr wrap="square" rtlCol="0">
            <a:spAutoFit/>
          </a:bodyPr>
          <a:lstStyle/>
          <a:p>
            <a:r>
              <a:rPr lang="en-US" dirty="0"/>
              <a:t>Table 3. Spacer Information</a:t>
            </a:r>
          </a:p>
        </p:txBody>
      </p:sp>
    </p:spTree>
    <p:extLst>
      <p:ext uri="{BB962C8B-B14F-4D97-AF65-F5344CB8AC3E}">
        <p14:creationId xmlns:p14="http://schemas.microsoft.com/office/powerpoint/2010/main" val="332001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64008" y="0"/>
            <a:ext cx="52530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b="1" dirty="0">
                <a:latin typeface="Raleway"/>
                <a:ea typeface="Raleway"/>
                <a:cs typeface="Raleway"/>
                <a:sym typeface="Raleway"/>
              </a:rPr>
              <a:t>Outlet Nozzle</a:t>
            </a:r>
            <a:endParaRPr sz="2600" b="1" dirty="0">
              <a:latin typeface="Raleway"/>
              <a:ea typeface="Raleway"/>
              <a:cs typeface="Raleway"/>
              <a:sym typeface="Raleway"/>
            </a:endParaRPr>
          </a:p>
        </p:txBody>
      </p:sp>
      <p:sp>
        <p:nvSpPr>
          <p:cNvPr id="5" name="Shape 131"/>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Garrett Hart</a:t>
            </a:r>
            <a:endParaRPr/>
          </a:p>
        </p:txBody>
      </p:sp>
      <p:pic>
        <p:nvPicPr>
          <p:cNvPr id="4" name="Picture 3">
            <a:extLst>
              <a:ext uri="{FF2B5EF4-FFF2-40B4-BE49-F238E27FC236}">
                <a16:creationId xmlns:a16="http://schemas.microsoft.com/office/drawing/2014/main" id="{86F5BA1D-44FD-46D2-B0EA-71F05E075FC8}"/>
              </a:ext>
            </a:extLst>
          </p:cNvPr>
          <p:cNvPicPr>
            <a:picLocks noChangeAspect="1"/>
          </p:cNvPicPr>
          <p:nvPr/>
        </p:nvPicPr>
        <p:blipFill>
          <a:blip r:embed="rId3"/>
          <a:stretch>
            <a:fillRect/>
          </a:stretch>
        </p:blipFill>
        <p:spPr>
          <a:xfrm>
            <a:off x="5704315" y="812609"/>
            <a:ext cx="2359438" cy="3359608"/>
          </a:xfrm>
          <a:prstGeom prst="rect">
            <a:avLst/>
          </a:prstGeom>
        </p:spPr>
      </p:pic>
      <p:sp>
        <p:nvSpPr>
          <p:cNvPr id="6" name="TextBox 5">
            <a:extLst>
              <a:ext uri="{FF2B5EF4-FFF2-40B4-BE49-F238E27FC236}">
                <a16:creationId xmlns:a16="http://schemas.microsoft.com/office/drawing/2014/main" id="{E86AB578-3B94-4C4C-AD90-2507D23C0AC6}"/>
              </a:ext>
            </a:extLst>
          </p:cNvPr>
          <p:cNvSpPr txBox="1"/>
          <p:nvPr/>
        </p:nvSpPr>
        <p:spPr>
          <a:xfrm>
            <a:off x="624777" y="1097614"/>
            <a:ext cx="3724835"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a:t>Modified outlet nozzle to better fit our needs</a:t>
            </a:r>
          </a:p>
          <a:p>
            <a:pPr marL="285750" indent="-285750">
              <a:buFont typeface="Arial" panose="020B0604020202020204" pitchFamily="34" charset="0"/>
              <a:buChar char="•"/>
            </a:pPr>
            <a:r>
              <a:rPr lang="en-US" sz="2400" dirty="0"/>
              <a:t>Will be using a 0.5 inch nipple attachment </a:t>
            </a:r>
          </a:p>
          <a:p>
            <a:pPr marL="285750" indent="-285750">
              <a:buFont typeface="Arial" panose="020B0604020202020204" pitchFamily="34" charset="0"/>
              <a:buChar char="•"/>
            </a:pPr>
            <a:r>
              <a:rPr lang="en-US" sz="2400" dirty="0"/>
              <a:t>The nozzle is still diverging to help direct flow</a:t>
            </a:r>
          </a:p>
          <a:p>
            <a:endParaRPr lang="en-US" sz="1800" dirty="0"/>
          </a:p>
        </p:txBody>
      </p:sp>
      <p:sp>
        <p:nvSpPr>
          <p:cNvPr id="8" name="TextBox 7">
            <a:extLst>
              <a:ext uri="{FF2B5EF4-FFF2-40B4-BE49-F238E27FC236}">
                <a16:creationId xmlns:a16="http://schemas.microsoft.com/office/drawing/2014/main" id="{A871B8CA-B831-4BC4-B162-97292FE54AF9}"/>
              </a:ext>
            </a:extLst>
          </p:cNvPr>
          <p:cNvSpPr txBox="1"/>
          <p:nvPr/>
        </p:nvSpPr>
        <p:spPr>
          <a:xfrm>
            <a:off x="5704315" y="4333831"/>
            <a:ext cx="2725177" cy="307777"/>
          </a:xfrm>
          <a:prstGeom prst="rect">
            <a:avLst/>
          </a:prstGeom>
          <a:noFill/>
        </p:spPr>
        <p:txBody>
          <a:bodyPr wrap="square" rtlCol="0">
            <a:spAutoFit/>
          </a:bodyPr>
          <a:lstStyle/>
          <a:p>
            <a:r>
              <a:rPr lang="en-US" dirty="0"/>
              <a:t>Figure 6. Outlet Nozzle </a:t>
            </a:r>
          </a:p>
        </p:txBody>
      </p:sp>
    </p:spTree>
    <p:extLst>
      <p:ext uri="{BB962C8B-B14F-4D97-AF65-F5344CB8AC3E}">
        <p14:creationId xmlns:p14="http://schemas.microsoft.com/office/powerpoint/2010/main" val="125191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91440" y="0"/>
            <a:ext cx="52530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Raleway"/>
                <a:ea typeface="Raleway"/>
                <a:cs typeface="Raleway"/>
                <a:sym typeface="Raleway"/>
              </a:rPr>
              <a:t>Parts and Material</a:t>
            </a:r>
            <a:endParaRPr sz="2600" b="1" dirty="0">
              <a:latin typeface="Raleway"/>
              <a:ea typeface="Raleway"/>
              <a:cs typeface="Raleway"/>
              <a:sym typeface="Raleway"/>
            </a:endParaRPr>
          </a:p>
        </p:txBody>
      </p:sp>
      <p:sp>
        <p:nvSpPr>
          <p:cNvPr id="4" name="Shape 131"/>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Garrett Hart</a:t>
            </a:r>
            <a:endParaRPr/>
          </a:p>
        </p:txBody>
      </p:sp>
      <p:sp>
        <p:nvSpPr>
          <p:cNvPr id="5" name="TextBox 4"/>
          <p:cNvSpPr txBox="1"/>
          <p:nvPr/>
        </p:nvSpPr>
        <p:spPr>
          <a:xfrm>
            <a:off x="512064" y="716001"/>
            <a:ext cx="5641848" cy="307777"/>
          </a:xfrm>
          <a:prstGeom prst="rect">
            <a:avLst/>
          </a:prstGeom>
          <a:noFill/>
        </p:spPr>
        <p:txBody>
          <a:bodyPr wrap="square" rtlCol="0">
            <a:spAutoFit/>
          </a:bodyPr>
          <a:lstStyle/>
          <a:p>
            <a:r>
              <a:rPr lang="en-US" dirty="0"/>
              <a:t>Table 4. Materials Ordered To Manufacture Design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12" y="1036651"/>
            <a:ext cx="8612510" cy="3170720"/>
          </a:xfrm>
          <a:prstGeom prst="rect">
            <a:avLst/>
          </a:prstGeom>
        </p:spPr>
      </p:pic>
    </p:spTree>
    <p:extLst>
      <p:ext uri="{BB962C8B-B14F-4D97-AF65-F5344CB8AC3E}">
        <p14:creationId xmlns:p14="http://schemas.microsoft.com/office/powerpoint/2010/main" val="10399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1371594" y="4326725"/>
            <a:ext cx="59001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Shape 185"/>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rgbClr val="1A1A1A"/>
              </a:solidFill>
              <a:latin typeface="Raleway"/>
              <a:ea typeface="Raleway"/>
              <a:cs typeface="Raleway"/>
              <a:sym typeface="Raleway"/>
            </a:endParaRPr>
          </a:p>
        </p:txBody>
      </p:sp>
      <p:sp>
        <p:nvSpPr>
          <p:cNvPr id="186" name="Shape 186"/>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A1A1A"/>
              </a:buClr>
              <a:buSzPts val="2600"/>
              <a:buFont typeface="Raleway"/>
              <a:buNone/>
            </a:pPr>
            <a:r>
              <a:rPr lang="en" sz="2600" b="1" i="0" u="none" strike="noStrike" cap="none">
                <a:solidFill>
                  <a:srgbClr val="1A1A1A"/>
                </a:solidFill>
                <a:latin typeface="Raleway"/>
                <a:ea typeface="Raleway"/>
                <a:cs typeface="Raleway"/>
                <a:sym typeface="Raleway"/>
              </a:rPr>
              <a:t>Presenting Next</a:t>
            </a:r>
            <a:endParaRPr/>
          </a:p>
        </p:txBody>
      </p:sp>
      <p:sp>
        <p:nvSpPr>
          <p:cNvPr id="187" name="Shape 187"/>
          <p:cNvSpPr txBox="1"/>
          <p:nvPr/>
        </p:nvSpPr>
        <p:spPr>
          <a:xfrm>
            <a:off x="988500" y="3407126"/>
            <a:ext cx="6666300" cy="103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dirty="0">
                <a:solidFill>
                  <a:srgbClr val="000000"/>
                </a:solidFill>
                <a:latin typeface="Arial"/>
                <a:ea typeface="Arial"/>
                <a:cs typeface="Arial"/>
                <a:sym typeface="Arial"/>
              </a:rPr>
              <a:t>Patrick Duggan</a:t>
            </a:r>
            <a:endParaRPr dirty="0"/>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smtClean="0">
                <a:solidFill>
                  <a:srgbClr val="000000"/>
                </a:solidFill>
                <a:latin typeface="Arial"/>
                <a:ea typeface="Arial"/>
                <a:cs typeface="Arial"/>
                <a:sym typeface="Arial"/>
              </a:rPr>
              <a:t>Test Rig Development &amp; Project Plan</a:t>
            </a:r>
            <a:endParaRPr dirty="0"/>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188" name="Shape 188"/>
          <p:cNvPicPr preferRelativeResize="0"/>
          <p:nvPr/>
        </p:nvPicPr>
        <p:blipFill rotWithShape="1">
          <a:blip r:embed="rId3">
            <a:alphaModFix/>
          </a:blip>
          <a:srcRect l="10474" b="16450"/>
          <a:stretch/>
        </p:blipFill>
        <p:spPr>
          <a:xfrm>
            <a:off x="3374638" y="781200"/>
            <a:ext cx="1894025" cy="2625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6641081" y="3321202"/>
            <a:ext cx="1959837" cy="797445"/>
          </a:xfrm>
          <a:prstGeom prst="rect">
            <a:avLst/>
          </a:prstGeom>
          <a:noFill/>
          <a:ln>
            <a:noFill/>
          </a:ln>
        </p:spPr>
      </p:pic>
      <p:sp>
        <p:nvSpPr>
          <p:cNvPr id="193" name="Shape 193"/>
          <p:cNvSpPr txBox="1">
            <a:spLocks noGrp="1"/>
          </p:cNvSpPr>
          <p:nvPr>
            <p:ph type="ctrTitle"/>
          </p:nvPr>
        </p:nvSpPr>
        <p:spPr>
          <a:xfrm>
            <a:off x="0" y="0"/>
            <a:ext cx="4502700" cy="59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600" b="1">
                <a:latin typeface="Raleway"/>
                <a:ea typeface="Raleway"/>
                <a:cs typeface="Raleway"/>
                <a:sym typeface="Raleway"/>
              </a:rPr>
              <a:t>Test Rig Development</a:t>
            </a:r>
            <a:endParaRPr sz="2600" b="1">
              <a:latin typeface="Raleway"/>
              <a:ea typeface="Raleway"/>
              <a:cs typeface="Raleway"/>
              <a:sym typeface="Raleway"/>
            </a:endParaRPr>
          </a:p>
        </p:txBody>
      </p:sp>
      <p:sp>
        <p:nvSpPr>
          <p:cNvPr id="194" name="Shape 194"/>
          <p:cNvSpPr txBox="1">
            <a:spLocks noGrp="1"/>
          </p:cNvSpPr>
          <p:nvPr>
            <p:ph type="subTitle" idx="1"/>
          </p:nvPr>
        </p:nvSpPr>
        <p:spPr>
          <a:xfrm>
            <a:off x="103525" y="797325"/>
            <a:ext cx="6400800" cy="1314600"/>
          </a:xfrm>
          <a:prstGeom prst="rect">
            <a:avLst/>
          </a:prstGeom>
        </p:spPr>
        <p:txBody>
          <a:bodyPr spcFirstLastPara="1" wrap="square" lIns="91425" tIns="91425" rIns="91425" bIns="91425" anchor="t" anchorCtr="0">
            <a:noAutofit/>
          </a:bodyPr>
          <a:lstStyle/>
          <a:p>
            <a:pPr marL="0" lvl="0" indent="0" algn="l">
              <a:spcBef>
                <a:spcPts val="640"/>
              </a:spcBef>
              <a:spcAft>
                <a:spcPts val="0"/>
              </a:spcAft>
              <a:buNone/>
            </a:pPr>
            <a:r>
              <a:rPr lang="en" sz="1800" dirty="0">
                <a:solidFill>
                  <a:schemeClr val="dk1"/>
                </a:solidFill>
              </a:rPr>
              <a:t>The goal of the test rig is to work in different mediums in order to reach our intended 15 </a:t>
            </a:r>
            <a:r>
              <a:rPr lang="en" sz="1800" dirty="0" err="1">
                <a:solidFill>
                  <a:schemeClr val="dk1"/>
                </a:solidFill>
              </a:rPr>
              <a:t>gpm</a:t>
            </a:r>
            <a:r>
              <a:rPr lang="en" sz="1800" dirty="0">
                <a:solidFill>
                  <a:schemeClr val="dk1"/>
                </a:solidFill>
              </a:rPr>
              <a:t> and 5 psi pressure rise.</a:t>
            </a:r>
            <a:endParaRPr sz="1800" dirty="0"/>
          </a:p>
        </p:txBody>
      </p:sp>
      <p:sp>
        <p:nvSpPr>
          <p:cNvPr id="195" name="Shape 195"/>
          <p:cNvSpPr txBox="1"/>
          <p:nvPr/>
        </p:nvSpPr>
        <p:spPr>
          <a:xfrm>
            <a:off x="156237" y="1686703"/>
            <a:ext cx="5967900" cy="28503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800" dirty="0">
                <a:solidFill>
                  <a:schemeClr val="dk1"/>
                </a:solidFill>
              </a:rPr>
              <a:t>Test 1</a:t>
            </a:r>
            <a:r>
              <a:rPr lang="en" sz="1800" dirty="0" smtClean="0">
                <a:solidFill>
                  <a:schemeClr val="dk1"/>
                </a:solidFill>
              </a:rPr>
              <a:t>:</a:t>
            </a:r>
            <a:r>
              <a:rPr lang="en-US" sz="1800" dirty="0" smtClean="0">
                <a:solidFill>
                  <a:schemeClr val="dk1"/>
                </a:solidFill>
              </a:rPr>
              <a:t> Ensure design is operational</a:t>
            </a:r>
            <a:endParaRPr sz="1800" dirty="0">
              <a:solidFill>
                <a:schemeClr val="dk1"/>
              </a:solidFill>
            </a:endParaRPr>
          </a:p>
          <a:p>
            <a:pPr marL="0" lvl="0" indent="0" rtl="0">
              <a:lnSpc>
                <a:spcPct val="115000"/>
              </a:lnSpc>
              <a:spcBef>
                <a:spcPts val="0"/>
              </a:spcBef>
              <a:spcAft>
                <a:spcPts val="0"/>
              </a:spcAft>
              <a:buNone/>
            </a:pPr>
            <a:endParaRPr sz="1800" dirty="0">
              <a:solidFill>
                <a:schemeClr val="dk1"/>
              </a:solidFill>
            </a:endParaRPr>
          </a:p>
          <a:p>
            <a:pPr marL="457200" lvl="0" indent="-342900" rtl="0">
              <a:lnSpc>
                <a:spcPct val="115000"/>
              </a:lnSpc>
              <a:spcBef>
                <a:spcPts val="0"/>
              </a:spcBef>
              <a:spcAft>
                <a:spcPts val="0"/>
              </a:spcAft>
              <a:buClr>
                <a:schemeClr val="dk1"/>
              </a:buClr>
              <a:buSzPts val="1800"/>
              <a:buChar char="●"/>
            </a:pPr>
            <a:r>
              <a:rPr lang="en-US" sz="1800" dirty="0" smtClean="0">
                <a:solidFill>
                  <a:schemeClr val="dk1"/>
                </a:solidFill>
              </a:rPr>
              <a:t>P</a:t>
            </a:r>
            <a:r>
              <a:rPr lang="en" sz="1800" dirty="0" smtClean="0">
                <a:solidFill>
                  <a:schemeClr val="dk1"/>
                </a:solidFill>
              </a:rPr>
              <a:t>ump </a:t>
            </a:r>
            <a:r>
              <a:rPr lang="en" sz="1800" dirty="0">
                <a:solidFill>
                  <a:schemeClr val="dk1"/>
                </a:solidFill>
              </a:rPr>
              <a:t>will be initially tested </a:t>
            </a:r>
            <a:r>
              <a:rPr lang="en-US" sz="1800" dirty="0" smtClean="0">
                <a:solidFill>
                  <a:schemeClr val="dk1"/>
                </a:solidFill>
              </a:rPr>
              <a:t>in</a:t>
            </a:r>
            <a:r>
              <a:rPr lang="en" sz="1800" dirty="0" smtClean="0">
                <a:solidFill>
                  <a:schemeClr val="dk1"/>
                </a:solidFill>
              </a:rPr>
              <a:t> air</a:t>
            </a:r>
            <a:endParaRPr sz="1800" dirty="0">
              <a:solidFill>
                <a:schemeClr val="dk1"/>
              </a:solidFill>
            </a:endParaRPr>
          </a:p>
          <a:p>
            <a:pPr marL="457200" lvl="0" indent="-342900" rtl="0">
              <a:lnSpc>
                <a:spcPct val="115000"/>
              </a:lnSpc>
              <a:spcBef>
                <a:spcPts val="0"/>
              </a:spcBef>
              <a:spcAft>
                <a:spcPts val="0"/>
              </a:spcAft>
              <a:buClr>
                <a:schemeClr val="dk1"/>
              </a:buClr>
              <a:buSzPts val="1800"/>
              <a:buChar char="●"/>
            </a:pPr>
            <a:r>
              <a:rPr lang="en-US" sz="1800" dirty="0" smtClean="0">
                <a:solidFill>
                  <a:schemeClr val="dk1"/>
                </a:solidFill>
              </a:rPr>
              <a:t>Pump </a:t>
            </a:r>
            <a:r>
              <a:rPr lang="en" sz="1800" dirty="0" smtClean="0">
                <a:solidFill>
                  <a:schemeClr val="dk1"/>
                </a:solidFill>
              </a:rPr>
              <a:t>will </a:t>
            </a:r>
            <a:r>
              <a:rPr lang="en" sz="1800" dirty="0">
                <a:solidFill>
                  <a:schemeClr val="dk1"/>
                </a:solidFill>
              </a:rPr>
              <a:t>use a standard manometer to gauge the pressure rise </a:t>
            </a:r>
            <a:r>
              <a:rPr lang="en-US" sz="1800" dirty="0" smtClean="0">
                <a:solidFill>
                  <a:schemeClr val="dk1"/>
                </a:solidFill>
              </a:rPr>
              <a:t>created</a:t>
            </a:r>
            <a:endParaRPr sz="1800" dirty="0">
              <a:solidFill>
                <a:schemeClr val="dk1"/>
              </a:solidFill>
            </a:endParaRPr>
          </a:p>
          <a:p>
            <a:pPr marL="457200" lvl="0" indent="-342900" rtl="0">
              <a:lnSpc>
                <a:spcPct val="115000"/>
              </a:lnSpc>
              <a:spcBef>
                <a:spcPts val="0"/>
              </a:spcBef>
              <a:spcAft>
                <a:spcPts val="0"/>
              </a:spcAft>
              <a:buClr>
                <a:schemeClr val="dk1"/>
              </a:buClr>
              <a:buSzPts val="1800"/>
              <a:buChar char="●"/>
            </a:pPr>
            <a:r>
              <a:rPr lang="en-US" sz="1800" dirty="0" smtClean="0">
                <a:solidFill>
                  <a:schemeClr val="dk1"/>
                </a:solidFill>
              </a:rPr>
              <a:t>Fluid </a:t>
            </a:r>
            <a:r>
              <a:rPr lang="en" sz="1800" dirty="0" smtClean="0">
                <a:solidFill>
                  <a:schemeClr val="dk1"/>
                </a:solidFill>
              </a:rPr>
              <a:t>velocity </a:t>
            </a:r>
            <a:r>
              <a:rPr lang="en" sz="1800" dirty="0">
                <a:solidFill>
                  <a:schemeClr val="dk1"/>
                </a:solidFill>
              </a:rPr>
              <a:t>can be </a:t>
            </a:r>
            <a:r>
              <a:rPr lang="en-US" sz="1800" dirty="0" smtClean="0">
                <a:solidFill>
                  <a:schemeClr val="dk1"/>
                </a:solidFill>
              </a:rPr>
              <a:t>calculated</a:t>
            </a:r>
            <a:r>
              <a:rPr lang="en" sz="1800" dirty="0" smtClean="0">
                <a:solidFill>
                  <a:schemeClr val="dk1"/>
                </a:solidFill>
              </a:rPr>
              <a:t> </a:t>
            </a:r>
            <a:r>
              <a:rPr lang="en" sz="1800" dirty="0">
                <a:solidFill>
                  <a:schemeClr val="dk1"/>
                </a:solidFill>
              </a:rPr>
              <a:t>using the measured </a:t>
            </a:r>
            <a:r>
              <a:rPr lang="en" sz="1800" dirty="0" smtClean="0">
                <a:solidFill>
                  <a:schemeClr val="dk1"/>
                </a:solidFill>
              </a:rPr>
              <a:t>pressure seen in Equation 1</a:t>
            </a:r>
            <a:endParaRPr sz="1800" dirty="0">
              <a:solidFill>
                <a:schemeClr val="dk1"/>
              </a:solidFill>
            </a:endParaRPr>
          </a:p>
        </p:txBody>
      </p:sp>
      <p:pic>
        <p:nvPicPr>
          <p:cNvPr id="196" name="Shape 196"/>
          <p:cNvPicPr preferRelativeResize="0"/>
          <p:nvPr/>
        </p:nvPicPr>
        <p:blipFill>
          <a:blip r:embed="rId4">
            <a:alphaModFix/>
          </a:blip>
          <a:stretch>
            <a:fillRect/>
          </a:stretch>
        </p:blipFill>
        <p:spPr>
          <a:xfrm>
            <a:off x="7180729" y="807000"/>
            <a:ext cx="1415321" cy="1945165"/>
          </a:xfrm>
          <a:prstGeom prst="rect">
            <a:avLst/>
          </a:prstGeom>
          <a:noFill/>
          <a:ln>
            <a:noFill/>
          </a:ln>
        </p:spPr>
      </p:pic>
      <p:sp>
        <p:nvSpPr>
          <p:cNvPr id="7" name="Shape 131"/>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mtClean="0"/>
              <a:t>Patrick Duggan</a:t>
            </a:r>
            <a:endParaRPr dirty="0"/>
          </a:p>
        </p:txBody>
      </p:sp>
      <p:sp>
        <p:nvSpPr>
          <p:cNvPr id="8" name="TextBox 7"/>
          <p:cNvSpPr txBox="1"/>
          <p:nvPr/>
        </p:nvSpPr>
        <p:spPr>
          <a:xfrm>
            <a:off x="6934586" y="2882795"/>
            <a:ext cx="3538728" cy="307777"/>
          </a:xfrm>
          <a:prstGeom prst="rect">
            <a:avLst/>
          </a:prstGeom>
          <a:noFill/>
        </p:spPr>
        <p:txBody>
          <a:bodyPr wrap="square" rtlCol="0">
            <a:spAutoFit/>
          </a:bodyPr>
          <a:lstStyle/>
          <a:p>
            <a:r>
              <a:rPr lang="en-US" dirty="0" smtClean="0"/>
              <a:t>Figure 6. Manometer</a:t>
            </a:r>
            <a:endParaRPr lang="en-US" dirty="0"/>
          </a:p>
        </p:txBody>
      </p:sp>
      <p:sp>
        <p:nvSpPr>
          <p:cNvPr id="2" name="TextBox 1"/>
          <p:cNvSpPr txBox="1"/>
          <p:nvPr/>
        </p:nvSpPr>
        <p:spPr>
          <a:xfrm>
            <a:off x="7530353" y="4078510"/>
            <a:ext cx="1255059" cy="305662"/>
          </a:xfrm>
          <a:prstGeom prst="rect">
            <a:avLst/>
          </a:prstGeom>
          <a:noFill/>
        </p:spPr>
        <p:txBody>
          <a:bodyPr wrap="square" rtlCol="0">
            <a:spAutoFit/>
          </a:bodyPr>
          <a:lstStyle/>
          <a:p>
            <a:r>
              <a:rPr lang="en-US" dirty="0" smtClean="0"/>
              <a:t>Eq. 1</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ctrTitle"/>
          </p:nvPr>
        </p:nvSpPr>
        <p:spPr>
          <a:xfrm>
            <a:off x="0" y="0"/>
            <a:ext cx="4502700" cy="59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b="1" dirty="0">
                <a:latin typeface="Raleway"/>
                <a:ea typeface="Raleway"/>
                <a:cs typeface="Raleway"/>
                <a:sym typeface="Raleway"/>
              </a:rPr>
              <a:t>Test Rig Development</a:t>
            </a:r>
            <a:endParaRPr sz="2600" b="1" dirty="0">
              <a:latin typeface="Raleway"/>
              <a:ea typeface="Raleway"/>
              <a:cs typeface="Raleway"/>
              <a:sym typeface="Raleway"/>
            </a:endParaRPr>
          </a:p>
        </p:txBody>
      </p:sp>
      <p:sp>
        <p:nvSpPr>
          <p:cNvPr id="4" name="Shape 131"/>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mtClean="0"/>
              <a:t>Patrick Duggan</a:t>
            </a:r>
            <a:endParaRPr dirty="0"/>
          </a:p>
        </p:txBody>
      </p:sp>
      <p:sp>
        <p:nvSpPr>
          <p:cNvPr id="7" name="Text Placeholder 2"/>
          <p:cNvSpPr txBox="1">
            <a:spLocks/>
          </p:cNvSpPr>
          <p:nvPr/>
        </p:nvSpPr>
        <p:spPr>
          <a:xfrm>
            <a:off x="32299" y="765363"/>
            <a:ext cx="7197842" cy="416606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Noto Sans Symbols"/>
              <a:buNone/>
              <a:defRPr sz="3200" b="0" i="0" u="none" strike="noStrike" cap="none">
                <a:solidFill>
                  <a:srgbClr val="888888"/>
                </a:solidFill>
                <a:latin typeface="Arial"/>
                <a:ea typeface="Arial"/>
                <a:cs typeface="Arial"/>
                <a:sym typeface="Arial"/>
              </a:defRPr>
            </a:lvl1pPr>
            <a:lvl2pPr marL="914400" marR="0" lvl="1" indent="-406400" algn="ctr" rtl="0">
              <a:lnSpc>
                <a:spcPct val="100000"/>
              </a:lnSpc>
              <a:spcBef>
                <a:spcPts val="560"/>
              </a:spcBef>
              <a:spcAft>
                <a:spcPts val="0"/>
              </a:spcAft>
              <a:buClr>
                <a:srgbClr val="888888"/>
              </a:buClr>
              <a:buSzPts val="2800"/>
              <a:buFont typeface="Noto Sans Symbols"/>
              <a:buNone/>
              <a:defRPr sz="2800" b="0" i="0" u="none" strike="noStrike" cap="none">
                <a:solidFill>
                  <a:srgbClr val="888888"/>
                </a:solidFill>
                <a:latin typeface="Arial"/>
                <a:ea typeface="Arial"/>
                <a:cs typeface="Arial"/>
                <a:sym typeface="Arial"/>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25400" indent="0" algn="l">
              <a:buClr>
                <a:schemeClr val="tx1"/>
              </a:buClr>
            </a:pPr>
            <a:r>
              <a:rPr lang="en-US" sz="1800" dirty="0">
                <a:solidFill>
                  <a:schemeClr val="tx1"/>
                </a:solidFill>
              </a:rPr>
              <a:t>Test 2: </a:t>
            </a:r>
            <a:r>
              <a:rPr lang="en-US" sz="1800" dirty="0" smtClean="0">
                <a:solidFill>
                  <a:schemeClr val="tx1"/>
                </a:solidFill>
              </a:rPr>
              <a:t>Gather </a:t>
            </a:r>
            <a:r>
              <a:rPr lang="en-US" sz="1800" dirty="0">
                <a:solidFill>
                  <a:schemeClr val="tx1"/>
                </a:solidFill>
              </a:rPr>
              <a:t>data with water to develop performance relationships</a:t>
            </a:r>
          </a:p>
          <a:p>
            <a:pPr marL="25400" indent="0" algn="l">
              <a:buClr>
                <a:schemeClr val="tx1"/>
              </a:buClr>
            </a:pPr>
            <a:endParaRPr lang="en-US" sz="1800" dirty="0" smtClean="0">
              <a:solidFill>
                <a:schemeClr val="tx1"/>
              </a:solidFill>
            </a:endParaRPr>
          </a:p>
          <a:p>
            <a:pPr marL="311150" indent="-285750" algn="l">
              <a:buClr>
                <a:schemeClr val="tx1"/>
              </a:buClr>
              <a:buFont typeface="Arial" charset="0"/>
              <a:buChar char="•"/>
            </a:pPr>
            <a:r>
              <a:rPr lang="en-US" sz="1800" dirty="0" smtClean="0">
                <a:solidFill>
                  <a:schemeClr val="tx1"/>
                </a:solidFill>
              </a:rPr>
              <a:t>Testing with water will require a more developed test rig</a:t>
            </a:r>
          </a:p>
          <a:p>
            <a:pPr lvl="1" algn="l">
              <a:buClr>
                <a:schemeClr val="tx1"/>
              </a:buClr>
              <a:buSzPct val="150000"/>
              <a:buFont typeface="Arial" charset="0"/>
              <a:buChar char="•"/>
            </a:pPr>
            <a:r>
              <a:rPr lang="en-US" sz="1600" dirty="0" smtClean="0">
                <a:solidFill>
                  <a:schemeClr val="tx1"/>
                </a:solidFill>
              </a:rPr>
              <a:t>Design will involve submerging the pump into a tank</a:t>
            </a:r>
          </a:p>
          <a:p>
            <a:pPr lvl="1" algn="l">
              <a:buClr>
                <a:schemeClr val="tx1"/>
              </a:buClr>
              <a:buSzPct val="150000"/>
              <a:buFont typeface="Arial" charset="0"/>
              <a:buChar char="•"/>
            </a:pPr>
            <a:r>
              <a:rPr lang="en-US" sz="1600" dirty="0" smtClean="0">
                <a:solidFill>
                  <a:schemeClr val="tx1"/>
                </a:solidFill>
              </a:rPr>
              <a:t>Gaskets and seals to prevent leaks</a:t>
            </a:r>
          </a:p>
          <a:p>
            <a:pPr algn="l">
              <a:buClr>
                <a:schemeClr val="tx1"/>
              </a:buClr>
              <a:buSzPct val="150000"/>
              <a:buFont typeface="Arial" charset="0"/>
              <a:buChar char="•"/>
            </a:pPr>
            <a:r>
              <a:rPr lang="en-US" sz="1800" dirty="0" smtClean="0">
                <a:solidFill>
                  <a:schemeClr val="tx1"/>
                </a:solidFill>
              </a:rPr>
              <a:t>Test Rig</a:t>
            </a:r>
          </a:p>
          <a:p>
            <a:pPr lvl="1" algn="l">
              <a:buClr>
                <a:schemeClr val="tx1"/>
              </a:buClr>
              <a:buSzPct val="150000"/>
              <a:buFont typeface="Arial" charset="0"/>
              <a:buChar char="•"/>
            </a:pPr>
            <a:r>
              <a:rPr lang="en-US" sz="1600" dirty="0" smtClean="0">
                <a:solidFill>
                  <a:schemeClr val="tx1"/>
                </a:solidFill>
              </a:rPr>
              <a:t>Tank filled with water, pump connected through hole in the bottom</a:t>
            </a:r>
          </a:p>
          <a:p>
            <a:pPr lvl="1" algn="l">
              <a:buClr>
                <a:schemeClr val="tx1"/>
              </a:buClr>
              <a:buSzPct val="150000"/>
              <a:buFont typeface="Arial" charset="0"/>
              <a:buChar char="•"/>
            </a:pPr>
            <a:r>
              <a:rPr lang="en-US" sz="1600" dirty="0" smtClean="0">
                <a:solidFill>
                  <a:schemeClr val="tx1"/>
                </a:solidFill>
              </a:rPr>
              <a:t>Outlet nozzle connected to flexible hose that will recirculate back into tank</a:t>
            </a:r>
          </a:p>
          <a:p>
            <a:pPr lvl="1" algn="l">
              <a:buClr>
                <a:schemeClr val="tx1"/>
              </a:buClr>
              <a:buSzPct val="150000"/>
              <a:buFont typeface="Arial" charset="0"/>
              <a:buChar char="•"/>
            </a:pPr>
            <a:endParaRPr lang="en-US" sz="1400" dirty="0" smtClean="0">
              <a:solidFill>
                <a:schemeClr val="tx1"/>
              </a:solidFill>
            </a:endParaRPr>
          </a:p>
        </p:txBody>
      </p:sp>
      <p:pic>
        <p:nvPicPr>
          <p:cNvPr id="11" name="Picture 10"/>
          <p:cNvPicPr/>
          <p:nvPr/>
        </p:nvPicPr>
        <p:blipFill>
          <a:blip r:embed="rId3"/>
          <a:stretch>
            <a:fillRect/>
          </a:stretch>
        </p:blipFill>
        <p:spPr>
          <a:xfrm>
            <a:off x="7289282" y="775122"/>
            <a:ext cx="1460388" cy="3100678"/>
          </a:xfrm>
          <a:prstGeom prst="rect">
            <a:avLst/>
          </a:prstGeom>
        </p:spPr>
      </p:pic>
      <p:sp>
        <p:nvSpPr>
          <p:cNvPr id="12" name="TextBox 11"/>
          <p:cNvSpPr txBox="1"/>
          <p:nvPr/>
        </p:nvSpPr>
        <p:spPr>
          <a:xfrm>
            <a:off x="7170999" y="3768990"/>
            <a:ext cx="3538728" cy="307777"/>
          </a:xfrm>
          <a:prstGeom prst="rect">
            <a:avLst/>
          </a:prstGeom>
          <a:noFill/>
        </p:spPr>
        <p:txBody>
          <a:bodyPr wrap="square" rtlCol="0">
            <a:spAutoFit/>
          </a:bodyPr>
          <a:lstStyle/>
          <a:p>
            <a:r>
              <a:rPr lang="en-US" dirty="0" smtClean="0"/>
              <a:t>Figure 7. Test Rig</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7" name="Shape 217"/>
          <p:cNvSpPr txBox="1">
            <a:spLocks noGrp="1"/>
          </p:cNvSpPr>
          <p:nvPr>
            <p:ph type="ctrTitle"/>
          </p:nvPr>
        </p:nvSpPr>
        <p:spPr>
          <a:xfrm>
            <a:off x="0" y="0"/>
            <a:ext cx="4502700" cy="59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600" b="1" dirty="0" smtClean="0">
                <a:latin typeface="Raleway"/>
                <a:ea typeface="Raleway"/>
                <a:cs typeface="Raleway"/>
                <a:sym typeface="Raleway"/>
              </a:rPr>
              <a:t>Testing Liquid</a:t>
            </a:r>
            <a:endParaRPr sz="2600" b="1" dirty="0">
              <a:latin typeface="Raleway"/>
              <a:ea typeface="Raleway"/>
              <a:cs typeface="Raleway"/>
              <a:sym typeface="Raleway"/>
            </a:endParaRPr>
          </a:p>
        </p:txBody>
      </p:sp>
      <p:sp>
        <p:nvSpPr>
          <p:cNvPr id="6" name="Shape 131"/>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mtClean="0"/>
              <a:t>Patrick Duggan</a:t>
            </a:r>
            <a:endParaRPr dirty="0"/>
          </a:p>
        </p:txBody>
      </p:sp>
      <p:sp>
        <p:nvSpPr>
          <p:cNvPr id="3" name="TextBox 2"/>
          <p:cNvSpPr txBox="1"/>
          <p:nvPr/>
        </p:nvSpPr>
        <p:spPr>
          <a:xfrm>
            <a:off x="233082" y="842682"/>
            <a:ext cx="6884894" cy="1754326"/>
          </a:xfrm>
          <a:prstGeom prst="rect">
            <a:avLst/>
          </a:prstGeom>
          <a:noFill/>
        </p:spPr>
        <p:txBody>
          <a:bodyPr wrap="square" rtlCol="0">
            <a:spAutoFit/>
          </a:bodyPr>
          <a:lstStyle/>
          <a:p>
            <a:pPr lvl="8"/>
            <a:r>
              <a:rPr lang="en-US" sz="1600" dirty="0" smtClean="0"/>
              <a:t>The application of the pump will use Liquid Nitrogen however due to safety concerns and difficulty of testing, different fluids are being explored.</a:t>
            </a:r>
          </a:p>
          <a:p>
            <a:pPr lvl="8"/>
            <a:endParaRPr lang="en-US" sz="1600" dirty="0" smtClean="0"/>
          </a:p>
          <a:p>
            <a:pPr lvl="8"/>
            <a:r>
              <a:rPr lang="en-US" sz="1600" dirty="0" smtClean="0"/>
              <a:t>Air and water are decent fluids for initial testing however the density and viscosity of both are very different that Liquid Nitrogen.</a:t>
            </a:r>
          </a:p>
          <a:p>
            <a:pPr marL="285750" lvl="2" indent="-285750">
              <a:buFont typeface="Arial" panose="020B0604020202020204" pitchFamily="34" charset="0"/>
              <a:buChar char="•"/>
            </a:pPr>
            <a:endParaRPr lang="en-US" dirty="0" smtClean="0"/>
          </a:p>
          <a:p>
            <a:pPr marL="285750" lvl="8" indent="-285750">
              <a:buFont typeface="Arial" panose="020B0604020202020204" pitchFamily="34" charset="0"/>
              <a:buChar char="•"/>
            </a:pPr>
            <a:endParaRPr lang="en-US" dirty="0" smtClean="0"/>
          </a:p>
        </p:txBody>
      </p:sp>
      <p:sp>
        <p:nvSpPr>
          <p:cNvPr id="4" name="TextBox 3"/>
          <p:cNvSpPr txBox="1"/>
          <p:nvPr/>
        </p:nvSpPr>
        <p:spPr>
          <a:xfrm>
            <a:off x="233082" y="3603812"/>
            <a:ext cx="7413811" cy="738664"/>
          </a:xfrm>
          <a:prstGeom prst="rect">
            <a:avLst/>
          </a:prstGeom>
          <a:noFill/>
        </p:spPr>
        <p:txBody>
          <a:bodyPr wrap="square" rtlCol="0">
            <a:spAutoFit/>
          </a:bodyPr>
          <a:lstStyle/>
          <a:p>
            <a:endParaRPr lang="en-US" dirty="0" smtClean="0"/>
          </a:p>
          <a:p>
            <a:endParaRPr lang="en-US" dirty="0"/>
          </a:p>
          <a:p>
            <a:r>
              <a:rPr lang="en-US" dirty="0" smtClean="0"/>
              <a:t>Acetone is readily available, easy to handle and safe.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999255748"/>
              </p:ext>
            </p:extLst>
          </p:nvPr>
        </p:nvGraphicFramePr>
        <p:xfrm>
          <a:off x="1493370" y="2255277"/>
          <a:ext cx="3987800" cy="1543050"/>
        </p:xfrm>
        <a:graphic>
          <a:graphicData uri="http://schemas.openxmlformats.org/drawingml/2006/table">
            <a:tbl>
              <a:tblPr/>
              <a:tblGrid>
                <a:gridCol w="612036">
                  <a:extLst>
                    <a:ext uri="{9D8B030D-6E8A-4147-A177-3AD203B41FA5}">
                      <a16:colId xmlns:a16="http://schemas.microsoft.com/office/drawing/2014/main" val="284184803"/>
                    </a:ext>
                  </a:extLst>
                </a:gridCol>
                <a:gridCol w="1090190">
                  <a:extLst>
                    <a:ext uri="{9D8B030D-6E8A-4147-A177-3AD203B41FA5}">
                      <a16:colId xmlns:a16="http://schemas.microsoft.com/office/drawing/2014/main" val="1598053670"/>
                    </a:ext>
                  </a:extLst>
                </a:gridCol>
                <a:gridCol w="1051938">
                  <a:extLst>
                    <a:ext uri="{9D8B030D-6E8A-4147-A177-3AD203B41FA5}">
                      <a16:colId xmlns:a16="http://schemas.microsoft.com/office/drawing/2014/main" val="3499246706"/>
                    </a:ext>
                  </a:extLst>
                </a:gridCol>
                <a:gridCol w="1233636">
                  <a:extLst>
                    <a:ext uri="{9D8B030D-6E8A-4147-A177-3AD203B41FA5}">
                      <a16:colId xmlns:a16="http://schemas.microsoft.com/office/drawing/2014/main" val="2713621914"/>
                    </a:ext>
                  </a:extLst>
                </a:gridCol>
              </a:tblGrid>
              <a:tr h="200025">
                <a:tc gridSpan="4">
                  <a:txBody>
                    <a:bodyPr/>
                    <a:lstStyle/>
                    <a:p>
                      <a:pPr algn="ctr" fontAlgn="b"/>
                      <a:r>
                        <a:rPr lang="en-US" sz="1100" b="0" i="0" u="none" strike="noStrike">
                          <a:solidFill>
                            <a:srgbClr val="000000"/>
                          </a:solidFill>
                          <a:effectLst/>
                          <a:latin typeface="Calibri" panose="020F0502020204030204" pitchFamily="34" charset="0"/>
                        </a:rPr>
                        <a:t>Testing Fluids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0589560"/>
                  </a:ext>
                </a:extLst>
              </a:tr>
              <a:tr h="190500">
                <a:tc>
                  <a:txBody>
                    <a:bodyPr/>
                    <a:lstStyle/>
                    <a:p>
                      <a:pPr algn="l" fontAlgn="b"/>
                      <a:r>
                        <a:rPr lang="en-US" sz="1100" b="0" i="0" u="none" strike="noStrike">
                          <a:solidFill>
                            <a:srgbClr val="000000"/>
                          </a:solidFill>
                          <a:effectLst/>
                          <a:latin typeface="Calibri" panose="020F0502020204030204" pitchFamily="34" charset="0"/>
                        </a:rPr>
                        <a:t>Fluid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Density [kg/m^3]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Boiling Temp [C]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Viscosity[N*s/m^2]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08354"/>
                  </a:ext>
                </a:extLst>
              </a:tr>
              <a:tr h="190500">
                <a:tc>
                  <a:txBody>
                    <a:bodyPr/>
                    <a:lstStyle/>
                    <a:p>
                      <a:pPr algn="l" fontAlgn="b"/>
                      <a:r>
                        <a:rPr lang="en-US" sz="1100" b="0" i="0" u="none" strike="noStrike">
                          <a:solidFill>
                            <a:srgbClr val="000000"/>
                          </a:solidFill>
                          <a:effectLst/>
                          <a:latin typeface="Calibri" panose="020F0502020204030204" pitchFamily="34" charset="0"/>
                        </a:rPr>
                        <a:t>Air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100" b="0" i="0" u="none" strike="noStrike">
                          <a:solidFill>
                            <a:srgbClr val="000000"/>
                          </a:solidFill>
                          <a:effectLst/>
                          <a:latin typeface="Calibri" panose="020F0502020204030204" pitchFamily="34" charset="0"/>
                        </a:rPr>
                        <a:t>1.225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0.000018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124105"/>
                  </a:ext>
                </a:extLst>
              </a:tr>
              <a:tr h="190500">
                <a:tc>
                  <a:txBody>
                    <a:bodyPr/>
                    <a:lstStyle/>
                    <a:p>
                      <a:pPr algn="l" fontAlgn="b"/>
                      <a:r>
                        <a:rPr lang="en-US" sz="1100" b="0" i="0" u="none" strike="noStrike">
                          <a:solidFill>
                            <a:srgbClr val="000000"/>
                          </a:solidFill>
                          <a:effectLst/>
                          <a:latin typeface="Calibri" panose="020F0502020204030204" pitchFamily="34" charset="0"/>
                        </a:rPr>
                        <a:t>Water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1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0.000890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693227"/>
                  </a:ext>
                </a:extLst>
              </a:tr>
              <a:tr h="190500">
                <a:tc>
                  <a:txBody>
                    <a:bodyPr/>
                    <a:lstStyle/>
                    <a:p>
                      <a:pPr algn="l" fontAlgn="b"/>
                      <a:r>
                        <a:rPr lang="en-US" sz="1100" b="0" i="0" u="none" strike="noStrike">
                          <a:solidFill>
                            <a:srgbClr val="000000"/>
                          </a:solidFill>
                          <a:effectLst/>
                          <a:latin typeface="Calibri" panose="020F0502020204030204" pitchFamily="34" charset="0"/>
                        </a:rPr>
                        <a:t>Nitrogen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0.000156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916900"/>
                  </a:ext>
                </a:extLst>
              </a:tr>
              <a:tr h="190500">
                <a:tc>
                  <a:txBody>
                    <a:bodyPr/>
                    <a:lstStyle/>
                    <a:p>
                      <a:pPr algn="l" fontAlgn="b"/>
                      <a:r>
                        <a:rPr lang="en-US" sz="1100" b="0" i="0" u="none" strike="noStrike">
                          <a:solidFill>
                            <a:srgbClr val="000000"/>
                          </a:solidFill>
                          <a:effectLst/>
                          <a:latin typeface="Calibri" panose="020F0502020204030204" pitchFamily="34" charset="0"/>
                        </a:rPr>
                        <a:t>Hexane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654.8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0.000297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287418"/>
                  </a:ext>
                </a:extLst>
              </a:tr>
              <a:tr h="190500">
                <a:tc>
                  <a:txBody>
                    <a:bodyPr/>
                    <a:lstStyle/>
                    <a:p>
                      <a:pPr algn="l" fontAlgn="b"/>
                      <a:r>
                        <a:rPr lang="en-US" sz="1100" b="0" i="0" u="none" strike="noStrike">
                          <a:solidFill>
                            <a:srgbClr val="000000"/>
                          </a:solidFill>
                          <a:effectLst/>
                          <a:latin typeface="Calibri" panose="020F0502020204030204" pitchFamily="34" charset="0"/>
                        </a:rPr>
                        <a:t>Acetone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100" b="0" i="0" u="none" strike="noStrike">
                          <a:solidFill>
                            <a:srgbClr val="000000"/>
                          </a:solidFill>
                          <a:effectLst/>
                          <a:latin typeface="Calibri" panose="020F0502020204030204" pitchFamily="34" charset="0"/>
                        </a:rPr>
                        <a:t>784.6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0.000316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614277"/>
                  </a:ext>
                </a:extLst>
              </a:tr>
              <a:tr h="200025">
                <a:tc>
                  <a:txBody>
                    <a:bodyPr/>
                    <a:lstStyle/>
                    <a:p>
                      <a:pPr algn="l" fontAlgn="b"/>
                      <a:r>
                        <a:rPr lang="en-US" sz="1100" b="0" i="0" u="none" strike="noStrike">
                          <a:solidFill>
                            <a:srgbClr val="000000"/>
                          </a:solidFill>
                          <a:effectLst/>
                          <a:latin typeface="Calibri" panose="020F0502020204030204" pitchFamily="34" charset="0"/>
                        </a:rPr>
                        <a:t>Propane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493.5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0.000110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159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7" name="Shape 217"/>
          <p:cNvSpPr txBox="1">
            <a:spLocks noGrp="1"/>
          </p:cNvSpPr>
          <p:nvPr>
            <p:ph type="ctrTitle"/>
          </p:nvPr>
        </p:nvSpPr>
        <p:spPr>
          <a:xfrm>
            <a:off x="0" y="0"/>
            <a:ext cx="4502700" cy="59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600" b="1" dirty="0" smtClean="0">
                <a:latin typeface="Raleway"/>
                <a:ea typeface="Raleway"/>
                <a:cs typeface="Raleway"/>
                <a:sym typeface="Raleway"/>
              </a:rPr>
              <a:t>Project Plan</a:t>
            </a:r>
            <a:endParaRPr sz="2600" b="1" dirty="0">
              <a:latin typeface="Raleway"/>
              <a:ea typeface="Raleway"/>
              <a:cs typeface="Raleway"/>
              <a:sym typeface="Raleway"/>
            </a:endParaRPr>
          </a:p>
        </p:txBody>
      </p:sp>
      <p:sp>
        <p:nvSpPr>
          <p:cNvPr id="6" name="Shape 131"/>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mtClean="0"/>
              <a:t>Patrick Duggan</a:t>
            </a:r>
            <a:endParaRPr dirty="0"/>
          </a:p>
        </p:txBody>
      </p:sp>
      <p:sp>
        <p:nvSpPr>
          <p:cNvPr id="2" name="TextBox 1"/>
          <p:cNvSpPr txBox="1"/>
          <p:nvPr/>
        </p:nvSpPr>
        <p:spPr>
          <a:xfrm>
            <a:off x="228429" y="768856"/>
            <a:ext cx="7754471" cy="369332"/>
          </a:xfrm>
          <a:prstGeom prst="rect">
            <a:avLst/>
          </a:prstGeom>
          <a:noFill/>
        </p:spPr>
        <p:txBody>
          <a:bodyPr wrap="square" rtlCol="0">
            <a:spAutoFit/>
          </a:bodyPr>
          <a:lstStyle/>
          <a:p>
            <a:r>
              <a:rPr lang="en-US" sz="1800" dirty="0" smtClean="0"/>
              <a:t>Current Work</a:t>
            </a:r>
            <a:endParaRPr lang="en-US" sz="1800" dirty="0"/>
          </a:p>
        </p:txBody>
      </p:sp>
      <p:sp>
        <p:nvSpPr>
          <p:cNvPr id="8" name="Text Placeholder 2"/>
          <p:cNvSpPr txBox="1">
            <a:spLocks/>
          </p:cNvSpPr>
          <p:nvPr/>
        </p:nvSpPr>
        <p:spPr>
          <a:xfrm>
            <a:off x="0" y="1172799"/>
            <a:ext cx="7155650" cy="18076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Noto Sans Symbols"/>
              <a:buNone/>
              <a:defRPr sz="3200" b="0" i="0" u="none" strike="noStrike" cap="none">
                <a:solidFill>
                  <a:srgbClr val="888888"/>
                </a:solidFill>
                <a:latin typeface="Arial"/>
                <a:ea typeface="Arial"/>
                <a:cs typeface="Arial"/>
                <a:sym typeface="Arial"/>
              </a:defRPr>
            </a:lvl1pPr>
            <a:lvl2pPr marL="914400" marR="0" lvl="1" indent="-406400" algn="ctr" rtl="0">
              <a:lnSpc>
                <a:spcPct val="100000"/>
              </a:lnSpc>
              <a:spcBef>
                <a:spcPts val="560"/>
              </a:spcBef>
              <a:spcAft>
                <a:spcPts val="0"/>
              </a:spcAft>
              <a:buClr>
                <a:srgbClr val="888888"/>
              </a:buClr>
              <a:buSzPts val="2800"/>
              <a:buFont typeface="Noto Sans Symbols"/>
              <a:buNone/>
              <a:defRPr sz="2800" b="0" i="0" u="none" strike="noStrike" cap="none">
                <a:solidFill>
                  <a:srgbClr val="888888"/>
                </a:solidFill>
                <a:latin typeface="Arial"/>
                <a:ea typeface="Arial"/>
                <a:cs typeface="Arial"/>
                <a:sym typeface="Arial"/>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lvl="1" algn="l">
              <a:buClr>
                <a:schemeClr val="tx1"/>
              </a:buClr>
              <a:buSzPct val="150000"/>
              <a:buFont typeface="Arial" charset="0"/>
              <a:buChar char="•"/>
            </a:pPr>
            <a:r>
              <a:rPr lang="en-US" sz="1600" dirty="0" smtClean="0">
                <a:solidFill>
                  <a:schemeClr val="tx1"/>
                </a:solidFill>
              </a:rPr>
              <a:t>Parts are starting to arrive so the manufacturing process can begin</a:t>
            </a:r>
            <a:endParaRPr lang="en-US" sz="1600" dirty="0" smtClean="0">
              <a:solidFill>
                <a:schemeClr val="tx1"/>
              </a:solidFill>
            </a:endParaRPr>
          </a:p>
          <a:p>
            <a:pPr lvl="2" algn="l">
              <a:buClr>
                <a:schemeClr val="tx1"/>
              </a:buClr>
              <a:buSzPct val="150000"/>
              <a:buFont typeface="Arial" charset="0"/>
              <a:buChar char="•"/>
            </a:pPr>
            <a:r>
              <a:rPr lang="en-US" sz="1400" dirty="0" smtClean="0">
                <a:solidFill>
                  <a:schemeClr val="tx1"/>
                </a:solidFill>
              </a:rPr>
              <a:t>Disks and spacers are going to be cut with the water jet</a:t>
            </a:r>
          </a:p>
          <a:p>
            <a:pPr lvl="2" algn="l">
              <a:buClr>
                <a:schemeClr val="tx1"/>
              </a:buClr>
              <a:buSzPct val="150000"/>
              <a:buFont typeface="Arial" charset="0"/>
              <a:buChar char="•"/>
            </a:pPr>
            <a:r>
              <a:rPr lang="en-US" sz="1400" dirty="0" smtClean="0">
                <a:solidFill>
                  <a:schemeClr val="tx1"/>
                </a:solidFill>
              </a:rPr>
              <a:t>Housing caps are to be welded to the large cylindrical tubing</a:t>
            </a:r>
          </a:p>
          <a:p>
            <a:pPr lvl="2" algn="l">
              <a:buClr>
                <a:schemeClr val="tx1"/>
              </a:buClr>
              <a:buSzPct val="150000"/>
              <a:buFont typeface="Arial" charset="0"/>
              <a:buChar char="•"/>
            </a:pPr>
            <a:r>
              <a:rPr lang="en-US" sz="1400" dirty="0" smtClean="0">
                <a:solidFill>
                  <a:schemeClr val="tx1"/>
                </a:solidFill>
              </a:rPr>
              <a:t>Nozzle attachment is to be welded together from smaller pieces</a:t>
            </a:r>
            <a:endParaRPr lang="en-US" sz="1800" dirty="0" smtClean="0">
              <a:solidFill>
                <a:schemeClr val="tx1"/>
              </a:solidFill>
            </a:endParaRPr>
          </a:p>
          <a:p>
            <a:pPr lvl="1" algn="l">
              <a:buClr>
                <a:schemeClr val="tx1"/>
              </a:buClr>
              <a:buSzPct val="150000"/>
              <a:buFont typeface="Arial" charset="0"/>
              <a:buChar char="•"/>
            </a:pPr>
            <a:endParaRPr lang="en-US" sz="1400" dirty="0" smtClean="0">
              <a:solidFill>
                <a:schemeClr val="tx1"/>
              </a:solidFill>
            </a:endParaRPr>
          </a:p>
          <a:p>
            <a:pPr lvl="3" algn="l">
              <a:buClr>
                <a:schemeClr val="tx1"/>
              </a:buClr>
              <a:buSzPct val="150000"/>
              <a:buFont typeface="Arial" charset="0"/>
              <a:buChar char="•"/>
            </a:pPr>
            <a:endParaRPr lang="en-US" sz="1000" dirty="0" smtClean="0">
              <a:solidFill>
                <a:schemeClr val="tx1"/>
              </a:solidFill>
            </a:endParaRPr>
          </a:p>
        </p:txBody>
      </p:sp>
      <p:sp>
        <p:nvSpPr>
          <p:cNvPr id="7" name="Rectangle 6"/>
          <p:cNvSpPr/>
          <p:nvPr/>
        </p:nvSpPr>
        <p:spPr>
          <a:xfrm>
            <a:off x="228429" y="2645685"/>
            <a:ext cx="1454244" cy="369332"/>
          </a:xfrm>
          <a:prstGeom prst="rect">
            <a:avLst/>
          </a:prstGeom>
        </p:spPr>
        <p:txBody>
          <a:bodyPr wrap="none">
            <a:spAutoFit/>
          </a:bodyPr>
          <a:lstStyle/>
          <a:p>
            <a:r>
              <a:rPr lang="en-US" sz="1800" dirty="0" smtClean="0"/>
              <a:t>Future </a:t>
            </a:r>
            <a:r>
              <a:rPr lang="en-US" sz="1800" dirty="0"/>
              <a:t>Work</a:t>
            </a:r>
            <a:endParaRPr lang="en-US" sz="1800" dirty="0"/>
          </a:p>
        </p:txBody>
      </p:sp>
      <p:sp>
        <p:nvSpPr>
          <p:cNvPr id="13" name="Text Placeholder 2"/>
          <p:cNvSpPr txBox="1">
            <a:spLocks/>
          </p:cNvSpPr>
          <p:nvPr/>
        </p:nvSpPr>
        <p:spPr>
          <a:xfrm>
            <a:off x="-134471" y="2830351"/>
            <a:ext cx="7155650" cy="18076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Noto Sans Symbols"/>
              <a:buNone/>
              <a:defRPr sz="3200" b="0" i="0" u="none" strike="noStrike" cap="none">
                <a:solidFill>
                  <a:srgbClr val="888888"/>
                </a:solidFill>
                <a:latin typeface="Arial"/>
                <a:ea typeface="Arial"/>
                <a:cs typeface="Arial"/>
                <a:sym typeface="Arial"/>
              </a:defRPr>
            </a:lvl1pPr>
            <a:lvl2pPr marL="914400" marR="0" lvl="1" indent="-406400" algn="ctr" rtl="0">
              <a:lnSpc>
                <a:spcPct val="100000"/>
              </a:lnSpc>
              <a:spcBef>
                <a:spcPts val="560"/>
              </a:spcBef>
              <a:spcAft>
                <a:spcPts val="0"/>
              </a:spcAft>
              <a:buClr>
                <a:srgbClr val="888888"/>
              </a:buClr>
              <a:buSzPts val="2800"/>
              <a:buFont typeface="Noto Sans Symbols"/>
              <a:buNone/>
              <a:defRPr sz="2800" b="0" i="0" u="none" strike="noStrike" cap="none">
                <a:solidFill>
                  <a:srgbClr val="888888"/>
                </a:solidFill>
                <a:latin typeface="Arial"/>
                <a:ea typeface="Arial"/>
                <a:cs typeface="Arial"/>
                <a:sym typeface="Arial"/>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lvl="1" algn="l">
              <a:buClr>
                <a:schemeClr val="tx1"/>
              </a:buClr>
              <a:buSzPct val="150000"/>
              <a:buFont typeface="Arial" charset="0"/>
              <a:buChar char="•"/>
            </a:pPr>
            <a:r>
              <a:rPr lang="en-US" sz="1600" dirty="0" smtClean="0">
                <a:solidFill>
                  <a:schemeClr val="tx1"/>
                </a:solidFill>
              </a:rPr>
              <a:t>Ensure that the pump works and moves fluid</a:t>
            </a:r>
          </a:p>
          <a:p>
            <a:pPr lvl="1" algn="l">
              <a:buClr>
                <a:schemeClr val="tx1"/>
              </a:buClr>
              <a:buSzPct val="150000"/>
              <a:buFont typeface="Arial" charset="0"/>
              <a:buChar char="•"/>
            </a:pPr>
            <a:r>
              <a:rPr lang="en-US" sz="1600" dirty="0" smtClean="0">
                <a:solidFill>
                  <a:schemeClr val="tx1"/>
                </a:solidFill>
              </a:rPr>
              <a:t>Build the test rig</a:t>
            </a:r>
          </a:p>
          <a:p>
            <a:pPr lvl="1" algn="l">
              <a:buClr>
                <a:schemeClr val="tx1"/>
              </a:buClr>
              <a:buSzPct val="150000"/>
              <a:buFont typeface="Arial" charset="0"/>
              <a:buChar char="•"/>
            </a:pPr>
            <a:r>
              <a:rPr lang="en-US" sz="1600" dirty="0" smtClean="0">
                <a:solidFill>
                  <a:schemeClr val="tx1"/>
                </a:solidFill>
              </a:rPr>
              <a:t>Collect data from different and fluids varied disk spacing</a:t>
            </a:r>
            <a:endParaRPr lang="en-US" sz="1000" dirty="0" smtClean="0">
              <a:solidFill>
                <a:schemeClr val="tx1"/>
              </a:solidFill>
            </a:endParaRPr>
          </a:p>
        </p:txBody>
      </p:sp>
    </p:spTree>
    <p:extLst>
      <p:ext uri="{BB962C8B-B14F-4D97-AF65-F5344CB8AC3E}">
        <p14:creationId xmlns:p14="http://schemas.microsoft.com/office/powerpoint/2010/main" val="110726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p:nvPr/>
        </p:nvSpPr>
        <p:spPr>
          <a:xfrm>
            <a:off x="1371594" y="4326725"/>
            <a:ext cx="59001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Shape 229"/>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A1A1A"/>
              </a:buClr>
              <a:buSzPts val="2600"/>
              <a:buFont typeface="Raleway"/>
              <a:buNone/>
            </a:pPr>
            <a:r>
              <a:rPr lang="en" sz="2600" b="1" i="0" u="none" strike="noStrike" cap="none">
                <a:solidFill>
                  <a:srgbClr val="1A1A1A"/>
                </a:solidFill>
                <a:latin typeface="Raleway"/>
                <a:ea typeface="Raleway"/>
                <a:cs typeface="Raleway"/>
                <a:sym typeface="Raleway"/>
              </a:rPr>
              <a:t>References</a:t>
            </a:r>
            <a:endParaRPr/>
          </a:p>
        </p:txBody>
      </p:sp>
      <p:sp>
        <p:nvSpPr>
          <p:cNvPr id="230" name="Shape 230"/>
          <p:cNvSpPr txBox="1"/>
          <p:nvPr/>
        </p:nvSpPr>
        <p:spPr>
          <a:xfrm>
            <a:off x="151500" y="793200"/>
            <a:ext cx="8814300" cy="3654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chemeClr val="dk1"/>
              </a:buClr>
              <a:buSzPts val="1400"/>
              <a:buFont typeface="Arial"/>
              <a:buNone/>
            </a:pPr>
            <a:r>
              <a:rPr lang="en" sz="1400" b="0" i="0" u="none" strike="noStrike" cap="none">
                <a:solidFill>
                  <a:schemeClr val="dk1"/>
                </a:solidFill>
                <a:latin typeface="Arial"/>
                <a:ea typeface="Arial"/>
                <a:cs typeface="Arial"/>
                <a:sym typeface="Arial"/>
              </a:rPr>
              <a:t>[1] Dr. Guha, Tufan. “Rectanguar Jet_Lecture Notes.” Thermal Fluids Class.   Thermal Fluids Class, Tallahassee, FAMU- FSU College of   Engineering</a:t>
            </a:r>
            <a:r>
              <a:rPr lang="en" sz="1000" b="0" i="0" u="none" strike="noStrike" cap="none">
                <a:solidFill>
                  <a:schemeClr val="dk1"/>
                </a:solidFill>
                <a:latin typeface="Arial"/>
                <a:ea typeface="Arial"/>
                <a:cs typeface="Arial"/>
                <a:sym typeface="Arial"/>
              </a:rPr>
              <a:t>.</a:t>
            </a:r>
            <a:endParaRPr/>
          </a:p>
          <a:p>
            <a:pPr marL="457200" marR="0" lvl="0" indent="-69850" algn="l" rtl="0">
              <a:lnSpc>
                <a:spcPct val="115000"/>
              </a:lnSpc>
              <a:spcBef>
                <a:spcPts val="0"/>
              </a:spcBef>
              <a:spcAft>
                <a:spcPts val="0"/>
              </a:spcAft>
              <a:buClr>
                <a:schemeClr val="dk1"/>
              </a:buClr>
              <a:buSzPts val="1400"/>
              <a:buFont typeface="Arial"/>
              <a:buNone/>
            </a:pPr>
            <a:r>
              <a:rPr lang="en" sz="1400" b="0" i="0" u="none" strike="noStrike" cap="none">
                <a:solidFill>
                  <a:schemeClr val="dk1"/>
                </a:solidFill>
                <a:latin typeface="Arial"/>
                <a:ea typeface="Arial"/>
                <a:cs typeface="Arial"/>
                <a:sym typeface="Arial"/>
              </a:rPr>
              <a:t>[2] “Tesla Turbine.” TurbineGenerator, TurbineGernerator, 20 Dec. 2016,</a:t>
            </a:r>
            <a:endParaRPr/>
          </a:p>
          <a:p>
            <a:pPr marL="457200" marR="0" lvl="0" indent="0" algn="l" rtl="0">
              <a:lnSpc>
                <a:spcPct val="115000"/>
              </a:lnSpc>
              <a:spcBef>
                <a:spcPts val="0"/>
              </a:spcBef>
              <a:spcAft>
                <a:spcPts val="0"/>
              </a:spcAft>
              <a:buClr>
                <a:schemeClr val="dk1"/>
              </a:buClr>
              <a:buSzPts val="1400"/>
              <a:buFont typeface="Arial"/>
              <a:buNone/>
            </a:pPr>
            <a:r>
              <a:rPr lang="en" sz="1400" b="0" i="0" u="none" strike="noStrike" cap="none">
                <a:solidFill>
                  <a:schemeClr val="dk1"/>
                </a:solidFill>
                <a:latin typeface="Arial"/>
                <a:ea typeface="Arial"/>
                <a:cs typeface="Arial"/>
                <a:sym typeface="Arial"/>
              </a:rPr>
              <a:t>turbinegenerator.org/tesla-turbine/.</a:t>
            </a:r>
            <a:endParaRPr/>
          </a:p>
          <a:p>
            <a:pPr marL="457200" marR="0" lvl="0" indent="0" algn="l" rtl="0">
              <a:lnSpc>
                <a:spcPct val="115000"/>
              </a:lnSpc>
              <a:spcBef>
                <a:spcPts val="0"/>
              </a:spcBef>
              <a:spcAft>
                <a:spcPts val="0"/>
              </a:spcAft>
              <a:buClr>
                <a:schemeClr val="dk1"/>
              </a:buClr>
              <a:buSzPts val="1400"/>
              <a:buFont typeface="Arial"/>
              <a:buNone/>
            </a:pPr>
            <a:r>
              <a:rPr lang="en" sz="1400" b="0" i="0" u="none" strike="noStrike" cap="none">
                <a:solidFill>
                  <a:schemeClr val="dk1"/>
                </a:solidFill>
                <a:latin typeface="Arial"/>
                <a:ea typeface="Arial"/>
                <a:cs typeface="Arial"/>
                <a:sym typeface="Arial"/>
              </a:rPr>
              <a:t>[3]</a:t>
            </a:r>
            <a:r>
              <a:rPr lang="en" sz="1400" b="0" i="0" u="none" strike="noStrike" cap="none">
                <a:solidFill>
                  <a:schemeClr val="dk1"/>
                </a:solidFill>
                <a:highlight>
                  <a:srgbClr val="F1F4F5"/>
                </a:highlight>
                <a:latin typeface="Arial"/>
                <a:ea typeface="Arial"/>
                <a:cs typeface="Arial"/>
                <a:sym typeface="Arial"/>
              </a:rPr>
              <a:t>“What Is Radial Load and Axial Load?” </a:t>
            </a:r>
            <a:r>
              <a:rPr lang="en" sz="1400" b="0" i="1" u="none" strike="noStrike" cap="none">
                <a:solidFill>
                  <a:schemeClr val="dk1"/>
                </a:solidFill>
                <a:highlight>
                  <a:srgbClr val="F1F4F5"/>
                </a:highlight>
                <a:latin typeface="Arial"/>
                <a:ea typeface="Arial"/>
                <a:cs typeface="Arial"/>
                <a:sym typeface="Arial"/>
              </a:rPr>
              <a:t>Quora</a:t>
            </a:r>
            <a:r>
              <a:rPr lang="en" sz="1400" b="0" i="0" u="none" strike="noStrike" cap="none">
                <a:solidFill>
                  <a:schemeClr val="dk1"/>
                </a:solidFill>
                <a:highlight>
                  <a:srgbClr val="F1F4F5"/>
                </a:highlight>
                <a:latin typeface="Arial"/>
                <a:ea typeface="Arial"/>
                <a:cs typeface="Arial"/>
                <a:sym typeface="Arial"/>
              </a:rPr>
              <a:t>, Kaydon Bearing Solutions, www.quora.com/What-is-radial-load-and-axial-load.</a:t>
            </a:r>
            <a:endParaRPr/>
          </a:p>
          <a:p>
            <a:pPr marL="457200" marR="0" lvl="0" indent="-69850" algn="l" rtl="0">
              <a:lnSpc>
                <a:spcPct val="115000"/>
              </a:lnSpc>
              <a:spcBef>
                <a:spcPts val="0"/>
              </a:spcBef>
              <a:spcAft>
                <a:spcPts val="0"/>
              </a:spcAft>
              <a:buClr>
                <a:schemeClr val="dk1"/>
              </a:buClr>
              <a:buSzPts val="1400"/>
              <a:buFont typeface="Arial"/>
              <a:buNone/>
            </a:pPr>
            <a:r>
              <a:rPr lang="en" sz="1400" b="0" i="0" u="none" strike="noStrike" cap="none">
                <a:solidFill>
                  <a:schemeClr val="dk1"/>
                </a:solidFill>
                <a:latin typeface="Arial"/>
                <a:ea typeface="Arial"/>
                <a:cs typeface="Arial"/>
                <a:sym typeface="Arial"/>
              </a:rPr>
              <a:t>[4]</a:t>
            </a:r>
            <a:r>
              <a:rPr lang="en" sz="1400" b="0" i="0" u="none" strike="noStrike" cap="none">
                <a:solidFill>
                  <a:schemeClr val="dk1"/>
                </a:solidFill>
                <a:highlight>
                  <a:srgbClr val="F1F4F5"/>
                </a:highlight>
                <a:latin typeface="Arial"/>
                <a:ea typeface="Arial"/>
                <a:cs typeface="Arial"/>
                <a:sym typeface="Arial"/>
              </a:rPr>
              <a:t>“Failure Analysis of a Half-Shaft of a Formula SAE Racing Car.” </a:t>
            </a:r>
            <a:r>
              <a:rPr lang="en" sz="1400" b="0" i="1" u="none" strike="noStrike" cap="none">
                <a:solidFill>
                  <a:schemeClr val="dk1"/>
                </a:solidFill>
                <a:highlight>
                  <a:srgbClr val="F1F4F5"/>
                </a:highlight>
                <a:latin typeface="Arial"/>
                <a:ea typeface="Arial"/>
                <a:cs typeface="Arial"/>
                <a:sym typeface="Arial"/>
              </a:rPr>
              <a:t>Case Studies in Engineering Failure Analysis</a:t>
            </a:r>
            <a:r>
              <a:rPr lang="en" sz="1400" b="0" i="0" u="none" strike="noStrike" cap="none">
                <a:solidFill>
                  <a:schemeClr val="dk1"/>
                </a:solidFill>
                <a:highlight>
                  <a:srgbClr val="F1F4F5"/>
                </a:highlight>
                <a:latin typeface="Arial"/>
                <a:ea typeface="Arial"/>
                <a:cs typeface="Arial"/>
                <a:sym typeface="Arial"/>
              </a:rPr>
              <a:t>, Elsevier, 9 May 2016, </a:t>
            </a:r>
            <a:r>
              <a:rPr lang="en" sz="1400" b="0" i="0" u="sng" strike="noStrike" cap="none">
                <a:solidFill>
                  <a:schemeClr val="hlink"/>
                </a:solidFill>
                <a:highlight>
                  <a:srgbClr val="F1F4F5"/>
                </a:highlight>
                <a:latin typeface="Arial"/>
                <a:ea typeface="Arial"/>
                <a:cs typeface="Arial"/>
                <a:sym typeface="Arial"/>
                <a:hlinkClick r:id="rId3"/>
              </a:rPr>
              <a:t>www.sciencedirect.com/science/article/pii/S2213290216300086</a:t>
            </a:r>
            <a:r>
              <a:rPr lang="en" sz="1400" b="0" i="0" u="none" strike="noStrike" cap="none">
                <a:solidFill>
                  <a:schemeClr val="dk1"/>
                </a:solidFill>
                <a:highlight>
                  <a:srgbClr val="F1F4F5"/>
                </a:highlight>
                <a:latin typeface="Arial"/>
                <a:ea typeface="Arial"/>
                <a:cs typeface="Arial"/>
                <a:sym typeface="Arial"/>
              </a:rPr>
              <a:t>.</a:t>
            </a:r>
            <a:endParaRPr/>
          </a:p>
          <a:p>
            <a:pPr marL="457200" marR="0" lvl="0" indent="-69850" algn="l" rtl="0">
              <a:lnSpc>
                <a:spcPct val="115000"/>
              </a:lnSpc>
              <a:spcBef>
                <a:spcPts val="0"/>
              </a:spcBef>
              <a:spcAft>
                <a:spcPts val="0"/>
              </a:spcAft>
              <a:buClr>
                <a:schemeClr val="dk1"/>
              </a:buClr>
              <a:buSzPts val="1400"/>
              <a:buFont typeface="Arial"/>
              <a:buNone/>
            </a:pPr>
            <a:r>
              <a:rPr lang="en" sz="1400" b="0" i="0" u="none" strike="noStrike" cap="none">
                <a:solidFill>
                  <a:schemeClr val="dk1"/>
                </a:solidFill>
                <a:latin typeface="Arial"/>
                <a:ea typeface="Arial"/>
                <a:cs typeface="Arial"/>
                <a:sym typeface="Arial"/>
              </a:rPr>
              <a:t>[5]</a:t>
            </a:r>
            <a:r>
              <a:rPr lang="en" sz="1000" b="0" i="0" u="none" strike="noStrike" cap="none">
                <a:solidFill>
                  <a:schemeClr val="dk1"/>
                </a:solidFill>
                <a:latin typeface="Arial"/>
                <a:ea typeface="Arial"/>
                <a:cs typeface="Arial"/>
                <a:sym typeface="Arial"/>
              </a:rPr>
              <a:t> </a:t>
            </a:r>
            <a:r>
              <a:rPr lang="en" sz="1400" b="0" i="0" u="none" strike="noStrike" cap="none">
                <a:solidFill>
                  <a:schemeClr val="dk1"/>
                </a:solidFill>
                <a:highlight>
                  <a:srgbClr val="F1F4F5"/>
                </a:highlight>
                <a:latin typeface="Arial"/>
                <a:ea typeface="Arial"/>
                <a:cs typeface="Arial"/>
                <a:sym typeface="Arial"/>
              </a:rPr>
              <a:t>“Bearings.” </a:t>
            </a:r>
            <a:r>
              <a:rPr lang="en" sz="1400" b="0" i="1" u="none" strike="noStrike" cap="none">
                <a:solidFill>
                  <a:schemeClr val="dk1"/>
                </a:solidFill>
                <a:highlight>
                  <a:srgbClr val="F1F4F5"/>
                </a:highlight>
                <a:latin typeface="Arial"/>
                <a:ea typeface="Arial"/>
                <a:cs typeface="Arial"/>
                <a:sym typeface="Arial"/>
              </a:rPr>
              <a:t>Motion Industries</a:t>
            </a:r>
            <a:r>
              <a:rPr lang="en" sz="1400" b="0" i="0" u="none" strike="noStrike" cap="none">
                <a:solidFill>
                  <a:schemeClr val="dk1"/>
                </a:solidFill>
                <a:highlight>
                  <a:srgbClr val="F1F4F5"/>
                </a:highlight>
                <a:latin typeface="Arial"/>
                <a:ea typeface="Arial"/>
                <a:cs typeface="Arial"/>
                <a:sym typeface="Arial"/>
              </a:rPr>
              <a:t>, Motion Industries,    </a:t>
            </a:r>
            <a:r>
              <a:rPr lang="en" sz="1400" b="0" i="0" u="sng" strike="noStrike" cap="none">
                <a:solidFill>
                  <a:schemeClr val="hlink"/>
                </a:solidFill>
                <a:highlight>
                  <a:srgbClr val="F1F4F5"/>
                </a:highlight>
                <a:latin typeface="Arial"/>
                <a:ea typeface="Arial"/>
                <a:cs typeface="Arial"/>
                <a:sym typeface="Arial"/>
                <a:hlinkClick r:id="rId4"/>
              </a:rPr>
              <a:t>www.motionindustries.com/taxonomy/Bearings/browse/en</a:t>
            </a:r>
            <a:r>
              <a:rPr lang="en" sz="1400" b="0" i="0" u="none" strike="noStrike" cap="none">
                <a:solidFill>
                  <a:schemeClr val="dk1"/>
                </a:solidFill>
                <a:highlight>
                  <a:srgbClr val="F1F4F5"/>
                </a:highlight>
                <a:latin typeface="Arial"/>
                <a:ea typeface="Arial"/>
                <a:cs typeface="Arial"/>
                <a:sym typeface="Arial"/>
              </a:rPr>
              <a:t>.</a:t>
            </a:r>
            <a:endParaRPr/>
          </a:p>
          <a:p>
            <a:pPr marL="457200" marR="0" lvl="0" indent="-69850" algn="l" rtl="0">
              <a:lnSpc>
                <a:spcPct val="115000"/>
              </a:lnSpc>
              <a:spcBef>
                <a:spcPts val="0"/>
              </a:spcBef>
              <a:spcAft>
                <a:spcPts val="0"/>
              </a:spcAft>
              <a:buClr>
                <a:schemeClr val="dk1"/>
              </a:buClr>
              <a:buSzPts val="1400"/>
              <a:buFont typeface="Arial"/>
              <a:buNone/>
            </a:pPr>
            <a:endParaRPr sz="1400" b="0" i="0" u="none" strike="noStrike" cap="none">
              <a:solidFill>
                <a:schemeClr val="dk1"/>
              </a:solidFill>
              <a:highlight>
                <a:srgbClr val="F1F4F5"/>
              </a:highlight>
              <a:latin typeface="Arial"/>
              <a:ea typeface="Arial"/>
              <a:cs typeface="Arial"/>
              <a:sym typeface="Arial"/>
            </a:endParaRPr>
          </a:p>
          <a:p>
            <a:pPr marL="457200" marR="0" lvl="0" indent="-69850" algn="l" rtl="0">
              <a:lnSpc>
                <a:spcPct val="115000"/>
              </a:lnSpc>
              <a:spcBef>
                <a:spcPts val="0"/>
              </a:spcBef>
              <a:spcAft>
                <a:spcPts val="0"/>
              </a:spcAft>
              <a:buClr>
                <a:schemeClr val="dk1"/>
              </a:buClr>
              <a:buSzPts val="1400"/>
              <a:buFont typeface="Arial"/>
              <a:buNone/>
            </a:pPr>
            <a:endParaRPr sz="1400" b="0" i="0" u="none" strike="noStrike" cap="none">
              <a:solidFill>
                <a:schemeClr val="dk1"/>
              </a:solidFill>
              <a:highlight>
                <a:srgbClr val="F1F4F5"/>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3">
            <a:alphaModFix/>
          </a:blip>
          <a:srcRect/>
          <a:stretch/>
        </p:blipFill>
        <p:spPr>
          <a:xfrm>
            <a:off x="297475" y="3082025"/>
            <a:ext cx="1523075" cy="1523075"/>
          </a:xfrm>
          <a:prstGeom prst="rect">
            <a:avLst/>
          </a:prstGeom>
          <a:noFill/>
          <a:ln>
            <a:noFill/>
          </a:ln>
        </p:spPr>
      </p:pic>
      <p:pic>
        <p:nvPicPr>
          <p:cNvPr id="62" name="Shape 62"/>
          <p:cNvPicPr preferRelativeResize="0"/>
          <p:nvPr/>
        </p:nvPicPr>
        <p:blipFill rotWithShape="1">
          <a:blip r:embed="rId4">
            <a:alphaModFix/>
          </a:blip>
          <a:srcRect/>
          <a:stretch/>
        </p:blipFill>
        <p:spPr>
          <a:xfrm>
            <a:off x="3857188" y="924025"/>
            <a:ext cx="1171575" cy="1762125"/>
          </a:xfrm>
          <a:prstGeom prst="rect">
            <a:avLst/>
          </a:prstGeom>
          <a:noFill/>
          <a:ln>
            <a:noFill/>
          </a:ln>
        </p:spPr>
      </p:pic>
      <p:pic>
        <p:nvPicPr>
          <p:cNvPr id="63" name="Shape 63"/>
          <p:cNvPicPr preferRelativeResize="0"/>
          <p:nvPr/>
        </p:nvPicPr>
        <p:blipFill rotWithShape="1">
          <a:blip r:embed="rId5">
            <a:alphaModFix/>
          </a:blip>
          <a:srcRect/>
          <a:stretch/>
        </p:blipFill>
        <p:spPr>
          <a:xfrm>
            <a:off x="5616750" y="928788"/>
            <a:ext cx="1171575" cy="1752600"/>
          </a:xfrm>
          <a:prstGeom prst="rect">
            <a:avLst/>
          </a:prstGeom>
          <a:noFill/>
          <a:ln>
            <a:noFill/>
          </a:ln>
        </p:spPr>
      </p:pic>
      <p:pic>
        <p:nvPicPr>
          <p:cNvPr id="64" name="Shape 64"/>
          <p:cNvPicPr preferRelativeResize="0"/>
          <p:nvPr/>
        </p:nvPicPr>
        <p:blipFill rotWithShape="1">
          <a:blip r:embed="rId6">
            <a:alphaModFix/>
          </a:blip>
          <a:srcRect/>
          <a:stretch/>
        </p:blipFill>
        <p:spPr>
          <a:xfrm>
            <a:off x="7376300" y="899425"/>
            <a:ext cx="1171575" cy="1752600"/>
          </a:xfrm>
          <a:prstGeom prst="rect">
            <a:avLst/>
          </a:prstGeom>
          <a:noFill/>
          <a:ln>
            <a:noFill/>
          </a:ln>
        </p:spPr>
      </p:pic>
      <p:pic>
        <p:nvPicPr>
          <p:cNvPr id="65" name="Shape 65"/>
          <p:cNvPicPr preferRelativeResize="0"/>
          <p:nvPr/>
        </p:nvPicPr>
        <p:blipFill rotWithShape="1">
          <a:blip r:embed="rId7">
            <a:alphaModFix/>
          </a:blip>
          <a:srcRect l="10473" b="16450"/>
          <a:stretch/>
        </p:blipFill>
        <p:spPr>
          <a:xfrm>
            <a:off x="357312" y="899425"/>
            <a:ext cx="1252825" cy="1752600"/>
          </a:xfrm>
          <a:prstGeom prst="rect">
            <a:avLst/>
          </a:prstGeom>
          <a:noFill/>
          <a:ln>
            <a:noFill/>
          </a:ln>
        </p:spPr>
      </p:pic>
      <p:sp>
        <p:nvSpPr>
          <p:cNvPr id="66" name="Shape 66"/>
          <p:cNvSpPr txBox="1"/>
          <p:nvPr/>
        </p:nvSpPr>
        <p:spPr>
          <a:xfrm>
            <a:off x="297463" y="2652013"/>
            <a:ext cx="1372500" cy="60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Patrick Duggan</a:t>
            </a:r>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Team Leader</a:t>
            </a:r>
            <a:endParaRPr/>
          </a:p>
        </p:txBody>
      </p:sp>
      <p:sp>
        <p:nvSpPr>
          <p:cNvPr id="67" name="Shape 67"/>
          <p:cNvSpPr txBox="1"/>
          <p:nvPr/>
        </p:nvSpPr>
        <p:spPr>
          <a:xfrm>
            <a:off x="204975" y="53475"/>
            <a:ext cx="5632500" cy="60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Raleway"/>
              <a:buNone/>
            </a:pPr>
            <a:r>
              <a:rPr lang="en" sz="2600" b="1" i="0" u="none" strike="noStrike" cap="none">
                <a:solidFill>
                  <a:srgbClr val="000000"/>
                </a:solidFill>
                <a:latin typeface="Raleway"/>
                <a:ea typeface="Raleway"/>
                <a:cs typeface="Raleway"/>
                <a:sym typeface="Raleway"/>
              </a:rPr>
              <a:t>Design Team</a:t>
            </a:r>
            <a:endParaRPr/>
          </a:p>
        </p:txBody>
      </p:sp>
      <p:sp>
        <p:nvSpPr>
          <p:cNvPr id="68" name="Shape 68"/>
          <p:cNvSpPr txBox="1"/>
          <p:nvPr/>
        </p:nvSpPr>
        <p:spPr>
          <a:xfrm>
            <a:off x="2066988" y="2703013"/>
            <a:ext cx="1372500" cy="60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Eric Goff</a:t>
            </a:r>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Secretary</a:t>
            </a:r>
            <a:endParaRPr/>
          </a:p>
        </p:txBody>
      </p:sp>
      <p:sp>
        <p:nvSpPr>
          <p:cNvPr id="69" name="Shape 69"/>
          <p:cNvSpPr txBox="1"/>
          <p:nvPr/>
        </p:nvSpPr>
        <p:spPr>
          <a:xfrm>
            <a:off x="3786638" y="2703013"/>
            <a:ext cx="1372500" cy="60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Garrett Hart</a:t>
            </a:r>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Treasurer</a:t>
            </a:r>
            <a:endParaRPr/>
          </a:p>
        </p:txBody>
      </p:sp>
      <p:sp>
        <p:nvSpPr>
          <p:cNvPr id="70" name="Shape 70"/>
          <p:cNvSpPr txBox="1"/>
          <p:nvPr/>
        </p:nvSpPr>
        <p:spPr>
          <a:xfrm>
            <a:off x="5546925" y="2652013"/>
            <a:ext cx="1372500" cy="60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Thomas Kline</a:t>
            </a:r>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Lead ME</a:t>
            </a:r>
            <a:endParaRPr/>
          </a:p>
        </p:txBody>
      </p:sp>
      <p:sp>
        <p:nvSpPr>
          <p:cNvPr id="71" name="Shape 71"/>
          <p:cNvSpPr txBox="1"/>
          <p:nvPr/>
        </p:nvSpPr>
        <p:spPr>
          <a:xfrm>
            <a:off x="7275825" y="2652027"/>
            <a:ext cx="1458300" cy="70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Christopher Salim</a:t>
            </a:r>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Design Coordinator</a:t>
            </a:r>
            <a:endParaRPr/>
          </a:p>
        </p:txBody>
      </p:sp>
      <p:pic>
        <p:nvPicPr>
          <p:cNvPr id="72" name="Shape 72"/>
          <p:cNvPicPr preferRelativeResize="0"/>
          <p:nvPr/>
        </p:nvPicPr>
        <p:blipFill rotWithShape="1">
          <a:blip r:embed="rId8">
            <a:alphaModFix/>
          </a:blip>
          <a:srcRect/>
          <a:stretch/>
        </p:blipFill>
        <p:spPr>
          <a:xfrm>
            <a:off x="4483075" y="3395288"/>
            <a:ext cx="1133675" cy="1133675"/>
          </a:xfrm>
          <a:prstGeom prst="rect">
            <a:avLst/>
          </a:prstGeom>
          <a:noFill/>
          <a:ln>
            <a:noFill/>
          </a:ln>
        </p:spPr>
      </p:pic>
      <p:sp>
        <p:nvSpPr>
          <p:cNvPr id="73" name="Shape 73"/>
          <p:cNvSpPr txBox="1"/>
          <p:nvPr/>
        </p:nvSpPr>
        <p:spPr>
          <a:xfrm>
            <a:off x="1706063" y="3405325"/>
            <a:ext cx="2044500" cy="100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Project Advisors:</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James Martin</a:t>
            </a:r>
            <a:endParaRPr dirty="0"/>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James Smith</a:t>
            </a:r>
            <a:endParaRPr dirty="0"/>
          </a:p>
        </p:txBody>
      </p:sp>
      <p:sp>
        <p:nvSpPr>
          <p:cNvPr id="74" name="Shape 74"/>
          <p:cNvSpPr txBox="1"/>
          <p:nvPr/>
        </p:nvSpPr>
        <p:spPr>
          <a:xfrm>
            <a:off x="5785700" y="3370075"/>
            <a:ext cx="2616000" cy="118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Faculty Advisors: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Shayne McConomy, PhD</a:t>
            </a:r>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Chiang Shih, PhD</a:t>
            </a:r>
            <a:endParaRPr/>
          </a:p>
          <a:p>
            <a:pPr marL="0" marR="0" lvl="0" indent="0" algn="l" rtl="0">
              <a:lnSpc>
                <a:spcPct val="100000"/>
              </a:lnSpc>
              <a:spcBef>
                <a:spcPts val="0"/>
              </a:spcBef>
              <a:spcAft>
                <a:spcPts val="0"/>
              </a:spcAft>
              <a:buClr>
                <a:schemeClr val="dk1"/>
              </a:buClr>
              <a:buSzPts val="1400"/>
              <a:buFont typeface="Arial"/>
              <a:buNone/>
            </a:pPr>
            <a:r>
              <a:rPr lang="en" sz="1400" b="0" i="0" u="none" strike="noStrike" cap="none">
                <a:solidFill>
                  <a:srgbClr val="000000"/>
                </a:solidFill>
                <a:latin typeface="Arial"/>
                <a:ea typeface="Arial"/>
                <a:cs typeface="Arial"/>
                <a:sym typeface="Arial"/>
              </a:rPr>
              <a:t>Lance Cooley, PhD</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 name="Shape 75"/>
          <p:cNvPicPr preferRelativeResize="0"/>
          <p:nvPr/>
        </p:nvPicPr>
        <p:blipFill>
          <a:blip r:embed="rId9">
            <a:alphaModFix/>
          </a:blip>
          <a:stretch>
            <a:fillRect/>
          </a:stretch>
        </p:blipFill>
        <p:spPr>
          <a:xfrm>
            <a:off x="2101900" y="899425"/>
            <a:ext cx="1252825" cy="1752600"/>
          </a:xfrm>
          <a:prstGeom prst="rect">
            <a:avLst/>
          </a:prstGeom>
          <a:noFill/>
          <a:ln>
            <a:noFill/>
          </a:ln>
        </p:spPr>
      </p:pic>
      <p:sp>
        <p:nvSpPr>
          <p:cNvPr id="17" name="Shape 87"/>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Eric Goff</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685800" y="1200150"/>
            <a:ext cx="7772400" cy="110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 sz="4400" b="0" i="0" u="none" strike="noStrike" cap="none">
                <a:solidFill>
                  <a:schemeClr val="dk1"/>
                </a:solidFill>
                <a:latin typeface="Arial"/>
                <a:ea typeface="Arial"/>
                <a:cs typeface="Arial"/>
                <a:sym typeface="Arial"/>
              </a:rPr>
              <a:t>Questions ?</a:t>
            </a:r>
            <a:endParaRPr/>
          </a:p>
        </p:txBody>
      </p:sp>
      <p:graphicFrame>
        <p:nvGraphicFramePr>
          <p:cNvPr id="2" name="Table 1"/>
          <p:cNvGraphicFramePr>
            <a:graphicFrameLocks noGrp="1"/>
          </p:cNvGraphicFramePr>
          <p:nvPr/>
        </p:nvGraphicFramePr>
        <p:xfrm>
          <a:off x="2578100" y="1724025"/>
          <a:ext cx="3987800" cy="1697355"/>
        </p:xfrm>
        <a:graphic>
          <a:graphicData uri="http://schemas.openxmlformats.org/drawingml/2006/table">
            <a:tbl>
              <a:tblPr>
                <a:tableStyleId>{5C22544A-7EE6-4342-B048-85BDC9FD1C3A}</a:tableStyleId>
              </a:tblPr>
              <a:tblGrid>
                <a:gridCol w="612036">
                  <a:extLst>
                    <a:ext uri="{9D8B030D-6E8A-4147-A177-3AD203B41FA5}">
                      <a16:colId xmlns:a16="http://schemas.microsoft.com/office/drawing/2014/main" val="1845838765"/>
                    </a:ext>
                  </a:extLst>
                </a:gridCol>
                <a:gridCol w="1090190">
                  <a:extLst>
                    <a:ext uri="{9D8B030D-6E8A-4147-A177-3AD203B41FA5}">
                      <a16:colId xmlns:a16="http://schemas.microsoft.com/office/drawing/2014/main" val="4136070166"/>
                    </a:ext>
                  </a:extLst>
                </a:gridCol>
                <a:gridCol w="1051938">
                  <a:extLst>
                    <a:ext uri="{9D8B030D-6E8A-4147-A177-3AD203B41FA5}">
                      <a16:colId xmlns:a16="http://schemas.microsoft.com/office/drawing/2014/main" val="3102212633"/>
                    </a:ext>
                  </a:extLst>
                </a:gridCol>
                <a:gridCol w="1233636">
                  <a:extLst>
                    <a:ext uri="{9D8B030D-6E8A-4147-A177-3AD203B41FA5}">
                      <a16:colId xmlns:a16="http://schemas.microsoft.com/office/drawing/2014/main" val="529032676"/>
                    </a:ext>
                  </a:extLst>
                </a:gridCol>
              </a:tblGrid>
              <a:tr h="200025">
                <a:tc gridSpan="4">
                  <a:txBody>
                    <a:bodyPr/>
                    <a:lstStyle/>
                    <a:p>
                      <a:pPr algn="ctr" fontAlgn="b"/>
                      <a:r>
                        <a:rPr lang="en-US" sz="1100" u="none" strike="noStrike">
                          <a:effectLst/>
                        </a:rPr>
                        <a:t>Testing Fluids</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2422502"/>
                  </a:ext>
                </a:extLst>
              </a:tr>
              <a:tr h="190500">
                <a:tc>
                  <a:txBody>
                    <a:bodyPr/>
                    <a:lstStyle/>
                    <a:p>
                      <a:pPr algn="l" fontAlgn="b"/>
                      <a:r>
                        <a:rPr lang="en-US" sz="1100" u="none" strike="noStrike">
                          <a:effectLst/>
                        </a:rPr>
                        <a:t>Fluid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Density [kg/m^3]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Boiling Temp [C]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Viscosity[N*s/m^2]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8350737"/>
                  </a:ext>
                </a:extLst>
              </a:tr>
              <a:tr h="190500">
                <a:tc>
                  <a:txBody>
                    <a:bodyPr/>
                    <a:lstStyle/>
                    <a:p>
                      <a:pPr algn="l" fontAlgn="b"/>
                      <a:r>
                        <a:rPr lang="en-US" sz="1100" u="none" strike="noStrike">
                          <a:effectLst/>
                        </a:rPr>
                        <a:t>Air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0.000018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2391867"/>
                  </a:ext>
                </a:extLst>
              </a:tr>
              <a:tr h="190500">
                <a:tc>
                  <a:txBody>
                    <a:bodyPr/>
                    <a:lstStyle/>
                    <a:p>
                      <a:pPr algn="l" fontAlgn="b"/>
                      <a:r>
                        <a:rPr lang="en-US" sz="1100" u="none" strike="noStrike">
                          <a:effectLst/>
                        </a:rPr>
                        <a:t>Water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0.000890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333191"/>
                  </a:ext>
                </a:extLst>
              </a:tr>
              <a:tr h="190500">
                <a:tc>
                  <a:txBody>
                    <a:bodyPr/>
                    <a:lstStyle/>
                    <a:p>
                      <a:pPr algn="l" fontAlgn="b"/>
                      <a:r>
                        <a:rPr lang="en-US" sz="1100" u="none" strike="noStrike">
                          <a:effectLst/>
                        </a:rPr>
                        <a:t>Nitrogen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808.4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-195.8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0.000156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4684780"/>
                  </a:ext>
                </a:extLst>
              </a:tr>
              <a:tr h="190500">
                <a:tc>
                  <a:txBody>
                    <a:bodyPr/>
                    <a:lstStyle/>
                    <a:p>
                      <a:pPr algn="l" fontAlgn="b"/>
                      <a:r>
                        <a:rPr lang="en-US" sz="1100" u="none" strike="noStrike">
                          <a:effectLst/>
                        </a:rPr>
                        <a:t>Hexane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654.8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0.000297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0433152"/>
                  </a:ext>
                </a:extLst>
              </a:tr>
              <a:tr h="190500">
                <a:tc>
                  <a:txBody>
                    <a:bodyPr/>
                    <a:lstStyle/>
                    <a:p>
                      <a:pPr algn="l" fontAlgn="b"/>
                      <a:r>
                        <a:rPr lang="en-US" sz="1100" u="none" strike="noStrike">
                          <a:effectLst/>
                        </a:rPr>
                        <a:t>Acetone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784.6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0.000316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6438716"/>
                  </a:ext>
                </a:extLst>
              </a:tr>
              <a:tr h="200025">
                <a:tc>
                  <a:txBody>
                    <a:bodyPr/>
                    <a:lstStyle/>
                    <a:p>
                      <a:pPr algn="l" fontAlgn="b"/>
                      <a:r>
                        <a:rPr lang="en-US" sz="1100" u="none" strike="noStrike">
                          <a:effectLst/>
                        </a:rPr>
                        <a:t>Propane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493.5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0.000110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315534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A1A1A"/>
              </a:buClr>
              <a:buSzPts val="2600"/>
              <a:buFont typeface="Raleway"/>
              <a:buNone/>
            </a:pPr>
            <a:r>
              <a:rPr lang="en" sz="2600" b="1" i="0" u="none" strike="noStrike" cap="none">
                <a:solidFill>
                  <a:srgbClr val="1A1A1A"/>
                </a:solidFill>
                <a:latin typeface="Raleway"/>
                <a:ea typeface="Raleway"/>
                <a:cs typeface="Raleway"/>
                <a:sym typeface="Raleway"/>
              </a:rPr>
              <a:t>Tesla Pump Recap</a:t>
            </a:r>
            <a:endParaRPr/>
          </a:p>
        </p:txBody>
      </p:sp>
      <p:pic>
        <p:nvPicPr>
          <p:cNvPr id="81" name="Shape 81"/>
          <p:cNvPicPr preferRelativeResize="0"/>
          <p:nvPr/>
        </p:nvPicPr>
        <p:blipFill rotWithShape="1">
          <a:blip r:embed="rId3">
            <a:alphaModFix/>
          </a:blip>
          <a:srcRect/>
          <a:stretch/>
        </p:blipFill>
        <p:spPr>
          <a:xfrm>
            <a:off x="5193137" y="1280511"/>
            <a:ext cx="3878975" cy="2649225"/>
          </a:xfrm>
          <a:prstGeom prst="rect">
            <a:avLst/>
          </a:prstGeom>
          <a:noFill/>
          <a:ln>
            <a:noFill/>
          </a:ln>
        </p:spPr>
      </p:pic>
      <p:sp>
        <p:nvSpPr>
          <p:cNvPr id="82" name="Shape 82"/>
          <p:cNvSpPr txBox="1"/>
          <p:nvPr/>
        </p:nvSpPr>
        <p:spPr>
          <a:xfrm>
            <a:off x="4153125" y="3422325"/>
            <a:ext cx="51336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Shape 83"/>
          <p:cNvSpPr txBox="1"/>
          <p:nvPr/>
        </p:nvSpPr>
        <p:spPr>
          <a:xfrm>
            <a:off x="7272425" y="695150"/>
            <a:ext cx="846600" cy="22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Stacked Disks</a:t>
            </a:r>
            <a:endParaRPr/>
          </a:p>
        </p:txBody>
      </p:sp>
      <p:sp>
        <p:nvSpPr>
          <p:cNvPr id="84" name="Shape 84"/>
          <p:cNvSpPr/>
          <p:nvPr/>
        </p:nvSpPr>
        <p:spPr>
          <a:xfrm rot="10041998">
            <a:off x="7943315" y="1052298"/>
            <a:ext cx="124822" cy="817655"/>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Shape 85"/>
          <p:cNvSpPr txBox="1"/>
          <p:nvPr/>
        </p:nvSpPr>
        <p:spPr>
          <a:xfrm>
            <a:off x="133675" y="1065150"/>
            <a:ext cx="4812600" cy="2860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Series of flat disks with inner holes that spin due to a motor</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Fluid enters around center of disks and centripetally moves outward </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The boundary layer effect that occurs between the disks propels the fluid </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Increasing rotational speed will increase centripetal force </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6" name="Shape 86"/>
          <p:cNvSpPr txBox="1"/>
          <p:nvPr/>
        </p:nvSpPr>
        <p:spPr>
          <a:xfrm>
            <a:off x="5439275" y="4289475"/>
            <a:ext cx="3386700" cy="29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Figure 1. Tesla Pump System </a:t>
            </a:r>
            <a:r>
              <a:rPr lang="en" sz="1400" b="0" i="0" u="none" strike="noStrike" cap="none">
                <a:solidFill>
                  <a:schemeClr val="dk1"/>
                </a:solidFill>
                <a:latin typeface="Arial"/>
                <a:ea typeface="Arial"/>
                <a:cs typeface="Arial"/>
                <a:sym typeface="Arial"/>
              </a:rPr>
              <a:t>[2]</a:t>
            </a:r>
            <a:endParaRPr/>
          </a:p>
        </p:txBody>
      </p:sp>
      <p:sp>
        <p:nvSpPr>
          <p:cNvPr id="87" name="Shape 87"/>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Eric Goff</a:t>
            </a:r>
            <a:endParaRPr dirty="0"/>
          </a:p>
        </p:txBody>
      </p:sp>
      <p:sp>
        <p:nvSpPr>
          <p:cNvPr id="88" name="Shape 88"/>
          <p:cNvSpPr/>
          <p:nvPr/>
        </p:nvSpPr>
        <p:spPr>
          <a:xfrm rot="4710588">
            <a:off x="5110302" y="1439029"/>
            <a:ext cx="1121986" cy="885291"/>
          </a:xfrm>
          <a:prstGeom prst="chord">
            <a:avLst>
              <a:gd name="adj1" fmla="val 2700000"/>
              <a:gd name="adj2" fmla="val 1620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A1A1A"/>
              </a:buClr>
              <a:buSzPts val="2600"/>
              <a:buFont typeface="Raleway"/>
              <a:buNone/>
            </a:pPr>
            <a:r>
              <a:rPr lang="en" sz="2600" b="1" i="0" u="none" strike="noStrike" cap="none">
                <a:solidFill>
                  <a:srgbClr val="1A1A1A"/>
                </a:solidFill>
                <a:latin typeface="Raleway"/>
                <a:ea typeface="Raleway"/>
                <a:cs typeface="Raleway"/>
                <a:sym typeface="Raleway"/>
              </a:rPr>
              <a:t>Tesla Pump Recap</a:t>
            </a:r>
            <a:endParaRPr/>
          </a:p>
        </p:txBody>
      </p:sp>
      <p:pic>
        <p:nvPicPr>
          <p:cNvPr id="94" name="Shape 94"/>
          <p:cNvPicPr preferRelativeResize="0"/>
          <p:nvPr/>
        </p:nvPicPr>
        <p:blipFill rotWithShape="1">
          <a:blip r:embed="rId3">
            <a:alphaModFix/>
          </a:blip>
          <a:srcRect/>
          <a:stretch/>
        </p:blipFill>
        <p:spPr>
          <a:xfrm>
            <a:off x="5193137" y="1280511"/>
            <a:ext cx="3878975" cy="2649225"/>
          </a:xfrm>
          <a:prstGeom prst="rect">
            <a:avLst/>
          </a:prstGeom>
          <a:noFill/>
          <a:ln>
            <a:noFill/>
          </a:ln>
        </p:spPr>
      </p:pic>
      <p:sp>
        <p:nvSpPr>
          <p:cNvPr id="95" name="Shape 95"/>
          <p:cNvSpPr txBox="1"/>
          <p:nvPr/>
        </p:nvSpPr>
        <p:spPr>
          <a:xfrm>
            <a:off x="4153125" y="3422325"/>
            <a:ext cx="51336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Shape 96"/>
          <p:cNvSpPr txBox="1"/>
          <p:nvPr/>
        </p:nvSpPr>
        <p:spPr>
          <a:xfrm>
            <a:off x="7272425" y="695150"/>
            <a:ext cx="846600" cy="22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Stacked Disks</a:t>
            </a:r>
            <a:endParaRPr/>
          </a:p>
        </p:txBody>
      </p:sp>
      <p:sp>
        <p:nvSpPr>
          <p:cNvPr id="97" name="Shape 97"/>
          <p:cNvSpPr txBox="1"/>
          <p:nvPr/>
        </p:nvSpPr>
        <p:spPr>
          <a:xfrm>
            <a:off x="4693375" y="2382750"/>
            <a:ext cx="543900" cy="22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Inlet</a:t>
            </a:r>
            <a:endParaRPr/>
          </a:p>
        </p:txBody>
      </p:sp>
      <p:sp>
        <p:nvSpPr>
          <p:cNvPr id="98" name="Shape 98"/>
          <p:cNvSpPr/>
          <p:nvPr/>
        </p:nvSpPr>
        <p:spPr>
          <a:xfrm rot="10041998">
            <a:off x="7943315" y="1052298"/>
            <a:ext cx="124822" cy="817655"/>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Shape 99"/>
          <p:cNvSpPr/>
          <p:nvPr/>
        </p:nvSpPr>
        <p:spPr>
          <a:xfrm rot="5672789">
            <a:off x="5688028" y="2201600"/>
            <a:ext cx="124893" cy="1019694"/>
          </a:xfrm>
          <a:prstGeom prst="up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Shape 100"/>
          <p:cNvSpPr txBox="1"/>
          <p:nvPr/>
        </p:nvSpPr>
        <p:spPr>
          <a:xfrm>
            <a:off x="133675" y="1065150"/>
            <a:ext cx="4812600" cy="2860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Series of flat disks with inner holes that spin due to a motor</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Fluid enters around center of disks and centripetally moves outward </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The boundary layer effect that occurs between the disks propels the fluid </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Increasing rotational speed will increase centripetal force</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1" name="Shape 101"/>
          <p:cNvSpPr txBox="1"/>
          <p:nvPr/>
        </p:nvSpPr>
        <p:spPr>
          <a:xfrm>
            <a:off x="5439275" y="4289475"/>
            <a:ext cx="3386700" cy="29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Figure 1. Tesla Pump System </a:t>
            </a:r>
            <a:r>
              <a:rPr lang="en" sz="1400" b="0" i="0" u="none" strike="noStrike" cap="none">
                <a:solidFill>
                  <a:schemeClr val="dk1"/>
                </a:solidFill>
                <a:latin typeface="Arial"/>
                <a:ea typeface="Arial"/>
                <a:cs typeface="Arial"/>
                <a:sym typeface="Arial"/>
              </a:rPr>
              <a:t>[2]</a:t>
            </a:r>
            <a:endParaRPr/>
          </a:p>
        </p:txBody>
      </p:sp>
      <p:sp>
        <p:nvSpPr>
          <p:cNvPr id="102" name="Shape 102"/>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Eric Goff</a:t>
            </a:r>
            <a:endParaRPr/>
          </a:p>
        </p:txBody>
      </p:sp>
      <p:sp>
        <p:nvSpPr>
          <p:cNvPr id="103" name="Shape 103"/>
          <p:cNvSpPr/>
          <p:nvPr/>
        </p:nvSpPr>
        <p:spPr>
          <a:xfrm rot="4710588">
            <a:off x="5080852" y="1450804"/>
            <a:ext cx="1121986" cy="885291"/>
          </a:xfrm>
          <a:prstGeom prst="chord">
            <a:avLst>
              <a:gd name="adj1" fmla="val 2700000"/>
              <a:gd name="adj2" fmla="val 1620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A1A1A"/>
              </a:buClr>
              <a:buSzPts val="2600"/>
              <a:buFont typeface="Raleway"/>
              <a:buNone/>
            </a:pPr>
            <a:r>
              <a:rPr lang="en" sz="2600" b="1" i="0" u="none" strike="noStrike" cap="none">
                <a:solidFill>
                  <a:srgbClr val="1A1A1A"/>
                </a:solidFill>
                <a:latin typeface="Raleway"/>
                <a:ea typeface="Raleway"/>
                <a:cs typeface="Raleway"/>
                <a:sym typeface="Raleway"/>
              </a:rPr>
              <a:t>Tesla Pump Recap</a:t>
            </a:r>
            <a:endParaRPr/>
          </a:p>
        </p:txBody>
      </p:sp>
      <p:pic>
        <p:nvPicPr>
          <p:cNvPr id="109" name="Shape 109"/>
          <p:cNvPicPr preferRelativeResize="0"/>
          <p:nvPr/>
        </p:nvPicPr>
        <p:blipFill rotWithShape="1">
          <a:blip r:embed="rId3">
            <a:alphaModFix/>
          </a:blip>
          <a:srcRect/>
          <a:stretch/>
        </p:blipFill>
        <p:spPr>
          <a:xfrm>
            <a:off x="5193137" y="1280511"/>
            <a:ext cx="3878975" cy="2649225"/>
          </a:xfrm>
          <a:prstGeom prst="rect">
            <a:avLst/>
          </a:prstGeom>
          <a:noFill/>
          <a:ln>
            <a:noFill/>
          </a:ln>
        </p:spPr>
      </p:pic>
      <p:sp>
        <p:nvSpPr>
          <p:cNvPr id="110" name="Shape 110"/>
          <p:cNvSpPr txBox="1"/>
          <p:nvPr/>
        </p:nvSpPr>
        <p:spPr>
          <a:xfrm>
            <a:off x="4153125" y="3422325"/>
            <a:ext cx="51336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Shape 111"/>
          <p:cNvSpPr txBox="1"/>
          <p:nvPr/>
        </p:nvSpPr>
        <p:spPr>
          <a:xfrm>
            <a:off x="7272425" y="695150"/>
            <a:ext cx="846600" cy="22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Stacked Disks</a:t>
            </a:r>
            <a:endParaRPr/>
          </a:p>
        </p:txBody>
      </p:sp>
      <p:sp>
        <p:nvSpPr>
          <p:cNvPr id="112" name="Shape 112"/>
          <p:cNvSpPr txBox="1"/>
          <p:nvPr/>
        </p:nvSpPr>
        <p:spPr>
          <a:xfrm>
            <a:off x="5888075" y="695150"/>
            <a:ext cx="846600" cy="14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Outlet</a:t>
            </a:r>
            <a:endParaRPr/>
          </a:p>
        </p:txBody>
      </p:sp>
      <p:sp>
        <p:nvSpPr>
          <p:cNvPr id="113" name="Shape 113"/>
          <p:cNvSpPr txBox="1"/>
          <p:nvPr/>
        </p:nvSpPr>
        <p:spPr>
          <a:xfrm>
            <a:off x="4693375" y="2382750"/>
            <a:ext cx="543900" cy="22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Inlet</a:t>
            </a:r>
            <a:endParaRPr/>
          </a:p>
        </p:txBody>
      </p:sp>
      <p:sp>
        <p:nvSpPr>
          <p:cNvPr id="114" name="Shape 114"/>
          <p:cNvSpPr txBox="1"/>
          <p:nvPr/>
        </p:nvSpPr>
        <p:spPr>
          <a:xfrm>
            <a:off x="7055375" y="3864025"/>
            <a:ext cx="891300" cy="37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Housing</a:t>
            </a:r>
            <a:endParaRPr/>
          </a:p>
        </p:txBody>
      </p:sp>
      <p:sp>
        <p:nvSpPr>
          <p:cNvPr id="115" name="Shape 115"/>
          <p:cNvSpPr/>
          <p:nvPr/>
        </p:nvSpPr>
        <p:spPr>
          <a:xfrm rot="8962013">
            <a:off x="6539939" y="989496"/>
            <a:ext cx="124819" cy="814562"/>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Shape 116"/>
          <p:cNvSpPr/>
          <p:nvPr/>
        </p:nvSpPr>
        <p:spPr>
          <a:xfrm rot="10041998">
            <a:off x="7943315" y="1052298"/>
            <a:ext cx="124822" cy="817655"/>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Shape 117"/>
          <p:cNvSpPr/>
          <p:nvPr/>
        </p:nvSpPr>
        <p:spPr>
          <a:xfrm rot="5672789">
            <a:off x="5688028" y="2201600"/>
            <a:ext cx="124893" cy="1019694"/>
          </a:xfrm>
          <a:prstGeom prst="up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Shape 118"/>
          <p:cNvSpPr/>
          <p:nvPr/>
        </p:nvSpPr>
        <p:spPr>
          <a:xfrm rot="-1590215">
            <a:off x="7196706" y="3208191"/>
            <a:ext cx="125041" cy="662771"/>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Shape 119"/>
          <p:cNvSpPr txBox="1"/>
          <p:nvPr/>
        </p:nvSpPr>
        <p:spPr>
          <a:xfrm>
            <a:off x="133675" y="1065150"/>
            <a:ext cx="4812600" cy="2860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Series of flat disks with inner holes that spin due to a motor</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Fluid enters around center of disks and centripetally moves outward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The boundary layer effect that occurs between the disks propels the fluid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Increasing rotational speed will increase centripetal force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Shape 120"/>
          <p:cNvSpPr txBox="1"/>
          <p:nvPr/>
        </p:nvSpPr>
        <p:spPr>
          <a:xfrm>
            <a:off x="5439275" y="4289475"/>
            <a:ext cx="3386700" cy="29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Figure 1. Tesla Pump System [2]</a:t>
            </a:r>
            <a:endParaRPr/>
          </a:p>
        </p:txBody>
      </p:sp>
      <p:sp>
        <p:nvSpPr>
          <p:cNvPr id="121" name="Shape 121"/>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Eric Goff</a:t>
            </a:r>
            <a:endParaRPr/>
          </a:p>
        </p:txBody>
      </p:sp>
      <p:sp>
        <p:nvSpPr>
          <p:cNvPr id="122" name="Shape 122"/>
          <p:cNvSpPr/>
          <p:nvPr/>
        </p:nvSpPr>
        <p:spPr>
          <a:xfrm rot="4710588">
            <a:off x="5082677" y="1433129"/>
            <a:ext cx="1121986" cy="885291"/>
          </a:xfrm>
          <a:prstGeom prst="chord">
            <a:avLst>
              <a:gd name="adj1" fmla="val 2700000"/>
              <a:gd name="adj2" fmla="val 1620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A1A1A"/>
              </a:buClr>
              <a:buSzPts val="2600"/>
              <a:buFont typeface="Raleway"/>
              <a:buNone/>
            </a:pPr>
            <a:r>
              <a:rPr lang="en" sz="2600" b="1" i="0" u="none" strike="noStrike" cap="none">
                <a:solidFill>
                  <a:srgbClr val="1A1A1A"/>
                </a:solidFill>
                <a:latin typeface="Raleway"/>
                <a:ea typeface="Raleway"/>
                <a:cs typeface="Raleway"/>
                <a:sym typeface="Raleway"/>
              </a:rPr>
              <a:t>Tesla Pump Recap</a:t>
            </a:r>
            <a:endParaRPr/>
          </a:p>
        </p:txBody>
      </p:sp>
      <p:pic>
        <p:nvPicPr>
          <p:cNvPr id="128" name="Shape 128"/>
          <p:cNvPicPr preferRelativeResize="0"/>
          <p:nvPr/>
        </p:nvPicPr>
        <p:blipFill rotWithShape="1">
          <a:blip r:embed="rId3">
            <a:alphaModFix/>
          </a:blip>
          <a:srcRect/>
          <a:stretch/>
        </p:blipFill>
        <p:spPr>
          <a:xfrm>
            <a:off x="5464125" y="756150"/>
            <a:ext cx="3254125" cy="3377700"/>
          </a:xfrm>
          <a:prstGeom prst="rect">
            <a:avLst/>
          </a:prstGeom>
          <a:noFill/>
          <a:ln>
            <a:noFill/>
          </a:ln>
        </p:spPr>
      </p:pic>
      <p:sp>
        <p:nvSpPr>
          <p:cNvPr id="129" name="Shape 129"/>
          <p:cNvSpPr txBox="1"/>
          <p:nvPr/>
        </p:nvSpPr>
        <p:spPr>
          <a:xfrm>
            <a:off x="213875" y="1009650"/>
            <a:ext cx="5427600" cy="3250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Used for mixing and transporting cryogenic fluid (Liquid Nitrogen and Oxygen</a:t>
            </a:r>
            <a:r>
              <a:rPr lang="en" sz="1800" b="0" i="0" u="none" strike="noStrike" cap="none" dirty="0" smtClean="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Size of tank and type of fluid defines the </a:t>
            </a:r>
            <a:r>
              <a:rPr lang="en" sz="1800" b="0" i="0" u="sng" strike="noStrike" cap="none" dirty="0">
                <a:solidFill>
                  <a:srgbClr val="000000"/>
                </a:solidFill>
                <a:sym typeface="Arial"/>
              </a:rPr>
              <a:t>15 </a:t>
            </a:r>
            <a:r>
              <a:rPr lang="en" sz="1800" b="0" i="0" u="sng" strike="noStrike" cap="none" dirty="0" err="1">
                <a:solidFill>
                  <a:srgbClr val="000000"/>
                </a:solidFill>
                <a:sym typeface="Arial"/>
              </a:rPr>
              <a:t>gpm</a:t>
            </a:r>
            <a:r>
              <a:rPr lang="en" sz="1800" b="0" i="0" u="sng" strike="noStrike" cap="none" dirty="0">
                <a:solidFill>
                  <a:srgbClr val="000000"/>
                </a:solidFill>
                <a:sym typeface="Arial"/>
              </a:rPr>
              <a:t> and 5 psi rise targets</a:t>
            </a:r>
            <a:endParaRPr u="sng"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Mixing will help reduce stratification within the fluid as well as disperse thermal energy</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Pump shall also be robust and be able to transfer fluid from one tank to another depending on needed application</a:t>
            </a:r>
            <a:endParaRPr dirty="0"/>
          </a:p>
        </p:txBody>
      </p:sp>
      <p:sp>
        <p:nvSpPr>
          <p:cNvPr id="130" name="Shape 130"/>
          <p:cNvSpPr txBox="1"/>
          <p:nvPr/>
        </p:nvSpPr>
        <p:spPr>
          <a:xfrm>
            <a:off x="5397838" y="4133850"/>
            <a:ext cx="3386700" cy="29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Figure 2. Propellant Mixing [3]</a:t>
            </a:r>
            <a:endParaRPr/>
          </a:p>
        </p:txBody>
      </p:sp>
      <p:sp>
        <p:nvSpPr>
          <p:cNvPr id="131" name="Shape 131"/>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Eric Goff</a:t>
            </a:r>
            <a:endParaRPr dirty="0"/>
          </a:p>
        </p:txBody>
      </p:sp>
      <p:sp>
        <p:nvSpPr>
          <p:cNvPr id="132" name="Shape 132"/>
          <p:cNvSpPr/>
          <p:nvPr/>
        </p:nvSpPr>
        <p:spPr>
          <a:xfrm>
            <a:off x="7117225" y="3629325"/>
            <a:ext cx="1325700" cy="506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9" name="Shape 150"/>
          <p:cNvPicPr preferRelativeResize="0"/>
          <p:nvPr/>
        </p:nvPicPr>
        <p:blipFill>
          <a:blip r:embed="rId3">
            <a:alphaModFix/>
          </a:blip>
          <a:stretch>
            <a:fillRect/>
          </a:stretch>
        </p:blipFill>
        <p:spPr>
          <a:xfrm>
            <a:off x="5060390" y="1451478"/>
            <a:ext cx="4048869" cy="2376770"/>
          </a:xfrm>
          <a:prstGeom prst="rect">
            <a:avLst/>
          </a:prstGeom>
          <a:noFill/>
          <a:ln>
            <a:noFill/>
          </a:ln>
        </p:spPr>
      </p:pic>
      <p:sp>
        <p:nvSpPr>
          <p:cNvPr id="137" name="Shape 137"/>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A1A1A"/>
              </a:buClr>
              <a:buSzPts val="2600"/>
              <a:buFont typeface="Raleway"/>
              <a:buNone/>
            </a:pPr>
            <a:r>
              <a:rPr lang="en" sz="2600" b="1">
                <a:solidFill>
                  <a:srgbClr val="1A1A1A"/>
                </a:solidFill>
                <a:latin typeface="Raleway"/>
                <a:ea typeface="Raleway"/>
                <a:cs typeface="Raleway"/>
                <a:sym typeface="Raleway"/>
              </a:rPr>
              <a:t>Concept Selection</a:t>
            </a:r>
            <a:endParaRPr/>
          </a:p>
        </p:txBody>
      </p:sp>
      <p:sp>
        <p:nvSpPr>
          <p:cNvPr id="138" name="Shape 138"/>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Eric Goff</a:t>
            </a:r>
            <a:endParaRPr/>
          </a:p>
        </p:txBody>
      </p:sp>
      <p:sp>
        <p:nvSpPr>
          <p:cNvPr id="8" name="Text Placeholder 2"/>
          <p:cNvSpPr txBox="1">
            <a:spLocks/>
          </p:cNvSpPr>
          <p:nvPr/>
        </p:nvSpPr>
        <p:spPr>
          <a:xfrm>
            <a:off x="106200" y="829302"/>
            <a:ext cx="5188175" cy="374269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Noto Sans Symbols"/>
              <a:buNone/>
              <a:defRPr sz="3200" b="0" i="0" u="none" strike="noStrike" cap="none">
                <a:solidFill>
                  <a:srgbClr val="888888"/>
                </a:solidFill>
                <a:latin typeface="Arial"/>
                <a:ea typeface="Arial"/>
                <a:cs typeface="Arial"/>
                <a:sym typeface="Arial"/>
              </a:defRPr>
            </a:lvl1pPr>
            <a:lvl2pPr marL="914400" marR="0" lvl="1" indent="-406400" algn="ctr" rtl="0">
              <a:lnSpc>
                <a:spcPct val="100000"/>
              </a:lnSpc>
              <a:spcBef>
                <a:spcPts val="560"/>
              </a:spcBef>
              <a:spcAft>
                <a:spcPts val="0"/>
              </a:spcAft>
              <a:buClr>
                <a:srgbClr val="888888"/>
              </a:buClr>
              <a:buSzPts val="2800"/>
              <a:buFont typeface="Noto Sans Symbols"/>
              <a:buNone/>
              <a:defRPr sz="2800" b="0" i="0" u="none" strike="noStrike" cap="none">
                <a:solidFill>
                  <a:srgbClr val="888888"/>
                </a:solidFill>
                <a:latin typeface="Arial"/>
                <a:ea typeface="Arial"/>
                <a:cs typeface="Arial"/>
                <a:sym typeface="Arial"/>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311150" indent="-285750" algn="l">
              <a:buClr>
                <a:schemeClr val="tx1"/>
              </a:buClr>
              <a:buFont typeface="Arial" charset="0"/>
              <a:buChar char="•"/>
            </a:pPr>
            <a:r>
              <a:rPr lang="en-US" sz="1800" dirty="0" smtClean="0">
                <a:solidFill>
                  <a:schemeClr val="tx1"/>
                </a:solidFill>
              </a:rPr>
              <a:t>Housing </a:t>
            </a:r>
            <a:endParaRPr lang="en-US" sz="1600" dirty="0" smtClean="0">
              <a:solidFill>
                <a:schemeClr val="tx1"/>
              </a:solidFill>
            </a:endParaRPr>
          </a:p>
          <a:p>
            <a:pPr lvl="1" algn="l">
              <a:buClr>
                <a:schemeClr val="tx1"/>
              </a:buClr>
              <a:buSzPct val="150000"/>
              <a:buFont typeface="Arial" charset="0"/>
              <a:buChar char="•"/>
            </a:pPr>
            <a:r>
              <a:rPr lang="en-US" sz="1600" dirty="0">
                <a:solidFill>
                  <a:schemeClr val="tx1"/>
                </a:solidFill>
              </a:rPr>
              <a:t>Made with </a:t>
            </a:r>
            <a:r>
              <a:rPr lang="en-US" sz="1600" dirty="0" smtClean="0">
                <a:solidFill>
                  <a:schemeClr val="tx1"/>
                </a:solidFill>
              </a:rPr>
              <a:t>Stainless Steel </a:t>
            </a:r>
            <a:r>
              <a:rPr lang="en-US" sz="1600" dirty="0">
                <a:solidFill>
                  <a:schemeClr val="tx1"/>
                </a:solidFill>
              </a:rPr>
              <a:t>316 </a:t>
            </a:r>
            <a:r>
              <a:rPr lang="en-US" sz="1600" dirty="0" smtClean="0">
                <a:solidFill>
                  <a:schemeClr val="tx1"/>
                </a:solidFill>
              </a:rPr>
              <a:t>L</a:t>
            </a:r>
            <a:endParaRPr lang="en-US" sz="1600" dirty="0" smtClean="0">
              <a:solidFill>
                <a:schemeClr val="tx1"/>
              </a:solidFill>
            </a:endParaRPr>
          </a:p>
          <a:p>
            <a:pPr lvl="1" algn="l">
              <a:buClr>
                <a:schemeClr val="tx1"/>
              </a:buClr>
              <a:buSzPct val="150000"/>
              <a:buFont typeface="Arial" charset="0"/>
              <a:buChar char="•"/>
            </a:pPr>
            <a:r>
              <a:rPr lang="en-US" sz="1600" dirty="0" smtClean="0">
                <a:solidFill>
                  <a:schemeClr val="tx1"/>
                </a:solidFill>
              </a:rPr>
              <a:t>Divergent design ideally desired - manufacturing limitations</a:t>
            </a:r>
          </a:p>
          <a:p>
            <a:pPr lvl="2" algn="l">
              <a:buClr>
                <a:schemeClr val="tx1"/>
              </a:buClr>
              <a:buSzPct val="150000"/>
              <a:buFont typeface="Arial" charset="0"/>
              <a:buChar char="•"/>
            </a:pPr>
            <a:r>
              <a:rPr lang="en-US" sz="1400" dirty="0" smtClean="0">
                <a:solidFill>
                  <a:schemeClr val="tx1"/>
                </a:solidFill>
              </a:rPr>
              <a:t>Unable </a:t>
            </a:r>
            <a:r>
              <a:rPr lang="en-US" sz="1400" dirty="0" smtClean="0">
                <a:solidFill>
                  <a:schemeClr val="tx1"/>
                </a:solidFill>
              </a:rPr>
              <a:t>to feasibly cast a quantity of 1 </a:t>
            </a:r>
          </a:p>
          <a:p>
            <a:pPr lvl="2" algn="l">
              <a:buClr>
                <a:schemeClr val="tx1"/>
              </a:buClr>
              <a:buSzPct val="150000"/>
              <a:buFont typeface="Arial" charset="0"/>
              <a:buChar char="•"/>
            </a:pPr>
            <a:r>
              <a:rPr lang="en-US" sz="1400" dirty="0" smtClean="0">
                <a:solidFill>
                  <a:schemeClr val="tx1"/>
                </a:solidFill>
              </a:rPr>
              <a:t>NASA unable to 3D print design</a:t>
            </a:r>
          </a:p>
          <a:p>
            <a:pPr lvl="1" algn="l">
              <a:buClr>
                <a:schemeClr val="tx1"/>
              </a:buClr>
              <a:buSzPct val="150000"/>
              <a:buFont typeface="Arial" charset="0"/>
              <a:buChar char="•"/>
            </a:pPr>
            <a:r>
              <a:rPr lang="en-US" sz="1600" dirty="0" smtClean="0">
                <a:solidFill>
                  <a:schemeClr val="tx1"/>
                </a:solidFill>
              </a:rPr>
              <a:t>Resulting in cylindrical-like housing </a:t>
            </a:r>
          </a:p>
          <a:p>
            <a:pPr lvl="2" algn="l">
              <a:buClr>
                <a:schemeClr val="tx1"/>
              </a:buClr>
              <a:buSzPct val="150000"/>
              <a:buFont typeface="Arial" charset="0"/>
              <a:buChar char="•"/>
            </a:pPr>
            <a:r>
              <a:rPr lang="en-US" sz="1400" dirty="0" smtClean="0">
                <a:solidFill>
                  <a:schemeClr val="tx1"/>
                </a:solidFill>
              </a:rPr>
              <a:t>Use tube as a main housing piece</a:t>
            </a:r>
          </a:p>
          <a:p>
            <a:pPr lvl="2" algn="l">
              <a:buClr>
                <a:schemeClr val="tx1"/>
              </a:buClr>
              <a:buSzPct val="150000"/>
              <a:buFont typeface="Arial" charset="0"/>
              <a:buChar char="•"/>
            </a:pPr>
            <a:r>
              <a:rPr lang="en-US" sz="1400" dirty="0" smtClean="0">
                <a:solidFill>
                  <a:schemeClr val="tx1"/>
                </a:solidFill>
              </a:rPr>
              <a:t>Remove material from side to weld on metal pieces to better guide fluid flow – similar to divergent housing </a:t>
            </a:r>
          </a:p>
          <a:p>
            <a:pPr lvl="3" algn="l">
              <a:buClr>
                <a:schemeClr val="tx1"/>
              </a:buClr>
              <a:buSzPct val="150000"/>
              <a:buFont typeface="Arial" charset="0"/>
              <a:buChar char="•"/>
            </a:pPr>
            <a:r>
              <a:rPr lang="en-US" sz="1400" dirty="0" smtClean="0">
                <a:solidFill>
                  <a:schemeClr val="tx1"/>
                </a:solidFill>
              </a:rPr>
              <a:t>Thicker metal to minimize warping due to extreme temperatures while </a:t>
            </a:r>
            <a:r>
              <a:rPr lang="en-US" sz="1400" dirty="0" smtClean="0">
                <a:solidFill>
                  <a:schemeClr val="tx1"/>
                </a:solidFill>
              </a:rPr>
              <a:t>welding</a:t>
            </a:r>
          </a:p>
          <a:p>
            <a:pPr lvl="2" algn="l">
              <a:buClr>
                <a:schemeClr val="tx1"/>
              </a:buClr>
              <a:buSzPct val="100000"/>
              <a:buFont typeface="Arial" charset="0"/>
              <a:buChar char="•"/>
            </a:pPr>
            <a:endParaRPr lang="en-US" sz="1000" dirty="0" smtClean="0">
              <a:solidFill>
                <a:schemeClr val="tx1"/>
              </a:solidFill>
            </a:endParaRPr>
          </a:p>
        </p:txBody>
      </p:sp>
      <p:sp>
        <p:nvSpPr>
          <p:cNvPr id="3" name="TextBox 2"/>
          <p:cNvSpPr txBox="1"/>
          <p:nvPr/>
        </p:nvSpPr>
        <p:spPr>
          <a:xfrm>
            <a:off x="5788152" y="3827830"/>
            <a:ext cx="2682205" cy="307777"/>
          </a:xfrm>
          <a:prstGeom prst="rect">
            <a:avLst/>
          </a:prstGeom>
          <a:noFill/>
        </p:spPr>
        <p:txBody>
          <a:bodyPr wrap="square" rtlCol="0">
            <a:spAutoFit/>
          </a:bodyPr>
          <a:lstStyle/>
          <a:p>
            <a:r>
              <a:rPr lang="en-US" smtClean="0"/>
              <a:t>Figure 3. </a:t>
            </a:r>
            <a:r>
              <a:rPr lang="en-US" dirty="0" smtClean="0"/>
              <a:t>Housing Concepts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9" name="image10.png"/>
          <p:cNvPicPr/>
          <p:nvPr/>
        </p:nvPicPr>
        <p:blipFill>
          <a:blip r:embed="rId3"/>
          <a:srcRect/>
          <a:stretch>
            <a:fillRect/>
          </a:stretch>
        </p:blipFill>
        <p:spPr>
          <a:xfrm>
            <a:off x="4837731" y="1535269"/>
            <a:ext cx="4251405" cy="2181774"/>
          </a:xfrm>
          <a:prstGeom prst="rect">
            <a:avLst/>
          </a:prstGeom>
          <a:ln/>
        </p:spPr>
      </p:pic>
      <p:sp>
        <p:nvSpPr>
          <p:cNvPr id="146" name="Shape 146"/>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A1A1A"/>
              </a:buClr>
              <a:buSzPts val="2600"/>
              <a:buFont typeface="Raleway"/>
              <a:buNone/>
            </a:pPr>
            <a:r>
              <a:rPr lang="en" sz="2600" b="1" dirty="0">
                <a:solidFill>
                  <a:srgbClr val="1A1A1A"/>
                </a:solidFill>
                <a:latin typeface="Raleway"/>
                <a:ea typeface="Raleway"/>
                <a:cs typeface="Raleway"/>
                <a:sym typeface="Raleway"/>
              </a:rPr>
              <a:t>Concept Selection</a:t>
            </a:r>
            <a:endParaRPr dirty="0"/>
          </a:p>
        </p:txBody>
      </p:sp>
      <p:sp>
        <p:nvSpPr>
          <p:cNvPr id="147" name="Shape 147"/>
          <p:cNvSpPr txBox="1"/>
          <p:nvPr/>
        </p:nvSpPr>
        <p:spPr>
          <a:xfrm>
            <a:off x="7261850" y="142525"/>
            <a:ext cx="14421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Eric Goff</a:t>
            </a:r>
            <a:endParaRPr/>
          </a:p>
        </p:txBody>
      </p:sp>
      <p:sp>
        <p:nvSpPr>
          <p:cNvPr id="8" name="Text Placeholder 2"/>
          <p:cNvSpPr txBox="1">
            <a:spLocks/>
          </p:cNvSpPr>
          <p:nvPr/>
        </p:nvSpPr>
        <p:spPr>
          <a:xfrm>
            <a:off x="185612" y="692142"/>
            <a:ext cx="4893137" cy="354404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Noto Sans Symbols"/>
              <a:buNone/>
              <a:defRPr sz="3200" b="0" i="0" u="none" strike="noStrike" cap="none">
                <a:solidFill>
                  <a:srgbClr val="888888"/>
                </a:solidFill>
                <a:latin typeface="Arial"/>
                <a:ea typeface="Arial"/>
                <a:cs typeface="Arial"/>
                <a:sym typeface="Arial"/>
              </a:defRPr>
            </a:lvl1pPr>
            <a:lvl2pPr marL="914400" marR="0" lvl="1" indent="-406400" algn="ctr" rtl="0">
              <a:lnSpc>
                <a:spcPct val="100000"/>
              </a:lnSpc>
              <a:spcBef>
                <a:spcPts val="560"/>
              </a:spcBef>
              <a:spcAft>
                <a:spcPts val="0"/>
              </a:spcAft>
              <a:buClr>
                <a:srgbClr val="888888"/>
              </a:buClr>
              <a:buSzPts val="2800"/>
              <a:buFont typeface="Noto Sans Symbols"/>
              <a:buNone/>
              <a:defRPr sz="2800" b="0" i="0" u="none" strike="noStrike" cap="none">
                <a:solidFill>
                  <a:srgbClr val="888888"/>
                </a:solidFill>
                <a:latin typeface="Arial"/>
                <a:ea typeface="Arial"/>
                <a:cs typeface="Arial"/>
                <a:sym typeface="Arial"/>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311150" indent="-285750" algn="l">
              <a:buClr>
                <a:schemeClr val="tx1"/>
              </a:buClr>
              <a:buFont typeface="Arial" charset="0"/>
              <a:buChar char="•"/>
            </a:pPr>
            <a:r>
              <a:rPr lang="en-US" sz="1800" dirty="0" smtClean="0">
                <a:solidFill>
                  <a:schemeClr val="tx1"/>
                </a:solidFill>
              </a:rPr>
              <a:t>2 Inlets – 1 Outlet</a:t>
            </a:r>
          </a:p>
          <a:p>
            <a:pPr lvl="1" algn="l">
              <a:buClr>
                <a:schemeClr val="tx1"/>
              </a:buClr>
              <a:buSzPct val="150000"/>
              <a:buFont typeface="Arial" charset="0"/>
              <a:buChar char="•"/>
            </a:pPr>
            <a:r>
              <a:rPr lang="en-US" sz="1600" dirty="0" smtClean="0">
                <a:solidFill>
                  <a:schemeClr val="tx1"/>
                </a:solidFill>
              </a:rPr>
              <a:t>Maximize fluid intake at center of disk stack with 2 inlets</a:t>
            </a:r>
          </a:p>
          <a:p>
            <a:pPr algn="l">
              <a:buClr>
                <a:schemeClr val="tx1"/>
              </a:buClr>
              <a:buSzPct val="178000"/>
              <a:buFont typeface="Arial" charset="0"/>
              <a:buChar char="•"/>
            </a:pPr>
            <a:r>
              <a:rPr lang="en-US" sz="1800" dirty="0" smtClean="0">
                <a:solidFill>
                  <a:schemeClr val="tx1"/>
                </a:solidFill>
              </a:rPr>
              <a:t>2 Bearings &amp; 1 Shaft Seal</a:t>
            </a:r>
          </a:p>
          <a:p>
            <a:pPr lvl="1" algn="l">
              <a:buClr>
                <a:schemeClr val="tx1"/>
              </a:buClr>
              <a:buSzPct val="150000"/>
              <a:buFont typeface="Arial" charset="0"/>
              <a:buChar char="•"/>
            </a:pPr>
            <a:r>
              <a:rPr lang="en-US" sz="1600" dirty="0" smtClean="0">
                <a:solidFill>
                  <a:schemeClr val="tx1"/>
                </a:solidFill>
              </a:rPr>
              <a:t>Minimize friction and provide shaft support</a:t>
            </a:r>
          </a:p>
          <a:p>
            <a:pPr lvl="1" algn="l">
              <a:buClr>
                <a:schemeClr val="tx1"/>
              </a:buClr>
              <a:buSzPct val="150000"/>
              <a:buFont typeface="Arial" charset="0"/>
              <a:buChar char="•"/>
            </a:pPr>
            <a:r>
              <a:rPr lang="en-US" sz="1600" dirty="0" smtClean="0">
                <a:solidFill>
                  <a:schemeClr val="tx1"/>
                </a:solidFill>
              </a:rPr>
              <a:t>Prevent fluid leaking from tank</a:t>
            </a:r>
          </a:p>
          <a:p>
            <a:pPr algn="l">
              <a:buClr>
                <a:schemeClr val="tx1"/>
              </a:buClr>
              <a:buSzPct val="150000"/>
              <a:buFont typeface="Arial" charset="0"/>
              <a:buChar char="•"/>
            </a:pPr>
            <a:r>
              <a:rPr lang="en-US" sz="1800" dirty="0" smtClean="0">
                <a:solidFill>
                  <a:schemeClr val="tx1"/>
                </a:solidFill>
              </a:rPr>
              <a:t>Vary disk spacing by varying quantity of thin spacers between disks</a:t>
            </a:r>
          </a:p>
          <a:p>
            <a:pPr lvl="1" algn="l">
              <a:buClr>
                <a:schemeClr val="tx1"/>
              </a:buClr>
              <a:buSzPct val="150000"/>
              <a:buFont typeface="Arial" charset="0"/>
              <a:buChar char="•"/>
            </a:pPr>
            <a:r>
              <a:rPr lang="en-US" sz="1600" dirty="0" smtClean="0">
                <a:solidFill>
                  <a:schemeClr val="tx1"/>
                </a:solidFill>
              </a:rPr>
              <a:t>1 size of spacers, add more to increase spacing</a:t>
            </a:r>
          </a:p>
          <a:p>
            <a:pPr lvl="2" algn="l">
              <a:buClr>
                <a:schemeClr val="tx1"/>
              </a:buClr>
              <a:buSzPct val="150000"/>
              <a:buFont typeface="Arial" charset="0"/>
              <a:buChar char="•"/>
            </a:pPr>
            <a:r>
              <a:rPr lang="en-US" sz="1400" dirty="0" smtClean="0">
                <a:solidFill>
                  <a:schemeClr val="tx1"/>
                </a:solidFill>
              </a:rPr>
              <a:t>Reduce different materials required to order</a:t>
            </a:r>
          </a:p>
        </p:txBody>
      </p:sp>
      <p:sp>
        <p:nvSpPr>
          <p:cNvPr id="11" name="TextBox 10"/>
          <p:cNvSpPr txBox="1"/>
          <p:nvPr/>
        </p:nvSpPr>
        <p:spPr>
          <a:xfrm>
            <a:off x="5760720" y="3644931"/>
            <a:ext cx="2682205" cy="307777"/>
          </a:xfrm>
          <a:prstGeom prst="rect">
            <a:avLst/>
          </a:prstGeom>
          <a:noFill/>
        </p:spPr>
        <p:txBody>
          <a:bodyPr wrap="square" rtlCol="0">
            <a:spAutoFit/>
          </a:bodyPr>
          <a:lstStyle/>
          <a:p>
            <a:r>
              <a:rPr lang="en-US" smtClean="0"/>
              <a:t>Figure 4. </a:t>
            </a:r>
            <a:r>
              <a:rPr lang="en-US" dirty="0" smtClean="0"/>
              <a:t>Inlet Concepts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1371594" y="4326725"/>
            <a:ext cx="59001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Shape 156"/>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rgbClr val="1A1A1A"/>
              </a:solidFill>
              <a:latin typeface="Raleway"/>
              <a:ea typeface="Raleway"/>
              <a:cs typeface="Raleway"/>
              <a:sym typeface="Raleway"/>
            </a:endParaRPr>
          </a:p>
        </p:txBody>
      </p:sp>
      <p:sp>
        <p:nvSpPr>
          <p:cNvPr id="157" name="Shape 157"/>
          <p:cNvSpPr txBox="1"/>
          <p:nvPr/>
        </p:nvSpPr>
        <p:spPr>
          <a:xfrm>
            <a:off x="69625" y="-23250"/>
            <a:ext cx="7015200" cy="7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A1A1A"/>
              </a:buClr>
              <a:buSzPts val="2600"/>
              <a:buFont typeface="Raleway"/>
              <a:buNone/>
            </a:pPr>
            <a:r>
              <a:rPr lang="en" sz="2600" b="1" i="0" u="none" strike="noStrike" cap="none">
                <a:solidFill>
                  <a:srgbClr val="1A1A1A"/>
                </a:solidFill>
                <a:latin typeface="Raleway"/>
                <a:ea typeface="Raleway"/>
                <a:cs typeface="Raleway"/>
                <a:sym typeface="Raleway"/>
              </a:rPr>
              <a:t>Presenting Next</a:t>
            </a:r>
            <a:endParaRPr/>
          </a:p>
        </p:txBody>
      </p:sp>
      <p:sp>
        <p:nvSpPr>
          <p:cNvPr id="158" name="Shape 158"/>
          <p:cNvSpPr txBox="1"/>
          <p:nvPr/>
        </p:nvSpPr>
        <p:spPr>
          <a:xfrm>
            <a:off x="988500" y="3407126"/>
            <a:ext cx="6666300" cy="103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dirty="0">
                <a:solidFill>
                  <a:srgbClr val="000000"/>
                </a:solidFill>
                <a:latin typeface="Arial"/>
                <a:ea typeface="Arial"/>
                <a:cs typeface="Arial"/>
                <a:sym typeface="Arial"/>
              </a:rPr>
              <a:t>Garrett Hart</a:t>
            </a:r>
            <a:endParaRPr dirty="0"/>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smtClean="0">
                <a:solidFill>
                  <a:srgbClr val="000000"/>
                </a:solidFill>
                <a:latin typeface="Arial"/>
                <a:ea typeface="Arial"/>
                <a:cs typeface="Arial"/>
                <a:sym typeface="Arial"/>
              </a:rPr>
              <a:t>Finalized Design &amp; Components</a:t>
            </a:r>
            <a:endParaRPr dirty="0"/>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159" name="Shape 159"/>
          <p:cNvPicPr preferRelativeResize="0"/>
          <p:nvPr/>
        </p:nvPicPr>
        <p:blipFill rotWithShape="1">
          <a:blip r:embed="rId3">
            <a:alphaModFix/>
          </a:blip>
          <a:srcRect/>
          <a:stretch/>
        </p:blipFill>
        <p:spPr>
          <a:xfrm>
            <a:off x="3493787" y="916826"/>
            <a:ext cx="1655725" cy="24903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1383</Words>
  <Application>Microsoft Office PowerPoint</Application>
  <PresentationFormat>On-screen Show (16:9)</PresentationFormat>
  <Paragraphs>237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Noto Sans Symbols</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Finished Tesla Pump Design</vt:lpstr>
      <vt:lpstr>Disks and Spacers</vt:lpstr>
      <vt:lpstr>Outlet Nozzle</vt:lpstr>
      <vt:lpstr>Parts and Material</vt:lpstr>
      <vt:lpstr>PowerPoint Presentation</vt:lpstr>
      <vt:lpstr>Test Rig Development</vt:lpstr>
      <vt:lpstr>Test Rig Development</vt:lpstr>
      <vt:lpstr>Testing Liquid</vt:lpstr>
      <vt:lpstr>Project Plan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Duggan</dc:creator>
  <cp:lastModifiedBy>Studentpro</cp:lastModifiedBy>
  <cp:revision>27</cp:revision>
  <dcterms:modified xsi:type="dcterms:W3CDTF">2018-02-27T00:52:05Z</dcterms:modified>
</cp:coreProperties>
</file>